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0" r:id="rId1"/>
    <p:sldMasterId id="2147483672" r:id="rId2"/>
    <p:sldMasterId id="2147483684" r:id="rId3"/>
    <p:sldMasterId id="2147483696" r:id="rId4"/>
    <p:sldMasterId id="2147483744" r:id="rId5"/>
  </p:sldMasterIdLst>
  <p:notesMasterIdLst>
    <p:notesMasterId r:id="rId54"/>
  </p:notesMasterIdLst>
  <p:sldIdLst>
    <p:sldId id="3015" r:id="rId6"/>
    <p:sldId id="4355" r:id="rId7"/>
    <p:sldId id="4354" r:id="rId8"/>
    <p:sldId id="4337" r:id="rId9"/>
    <p:sldId id="3050" r:id="rId10"/>
    <p:sldId id="3053" r:id="rId11"/>
    <p:sldId id="3051" r:id="rId12"/>
    <p:sldId id="561" r:id="rId13"/>
    <p:sldId id="562" r:id="rId14"/>
    <p:sldId id="261" r:id="rId15"/>
    <p:sldId id="279" r:id="rId16"/>
    <p:sldId id="1609" r:id="rId17"/>
    <p:sldId id="3054" r:id="rId18"/>
    <p:sldId id="556" r:id="rId19"/>
    <p:sldId id="2790" r:id="rId20"/>
    <p:sldId id="3055" r:id="rId21"/>
    <p:sldId id="273" r:id="rId22"/>
    <p:sldId id="3045" r:id="rId23"/>
    <p:sldId id="3044" r:id="rId24"/>
    <p:sldId id="285" r:id="rId25"/>
    <p:sldId id="2782" r:id="rId26"/>
    <p:sldId id="3046" r:id="rId27"/>
    <p:sldId id="287" r:id="rId28"/>
    <p:sldId id="288" r:id="rId29"/>
    <p:sldId id="3057" r:id="rId30"/>
    <p:sldId id="3058" r:id="rId31"/>
    <p:sldId id="2780" r:id="rId32"/>
    <p:sldId id="3059" r:id="rId33"/>
    <p:sldId id="3061" r:id="rId34"/>
    <p:sldId id="498" r:id="rId35"/>
    <p:sldId id="3062" r:id="rId36"/>
    <p:sldId id="3047" r:id="rId37"/>
    <p:sldId id="3048" r:id="rId38"/>
    <p:sldId id="3049" r:id="rId39"/>
    <p:sldId id="323" r:id="rId40"/>
    <p:sldId id="3063" r:id="rId41"/>
    <p:sldId id="3064" r:id="rId42"/>
    <p:sldId id="3070" r:id="rId43"/>
    <p:sldId id="4360" r:id="rId44"/>
    <p:sldId id="3065" r:id="rId45"/>
    <p:sldId id="3066" r:id="rId46"/>
    <p:sldId id="3067" r:id="rId47"/>
    <p:sldId id="3068" r:id="rId48"/>
    <p:sldId id="3069" r:id="rId49"/>
    <p:sldId id="4356" r:id="rId50"/>
    <p:sldId id="4357" r:id="rId51"/>
    <p:sldId id="4358" r:id="rId52"/>
    <p:sldId id="435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F7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92" autoAdjust="0"/>
    <p:restoredTop sz="94660"/>
  </p:normalViewPr>
  <p:slideViewPr>
    <p:cSldViewPr snapToGrid="0">
      <p:cViewPr varScale="1">
        <p:scale>
          <a:sx n="90" d="100"/>
          <a:sy n="90" d="100"/>
        </p:scale>
        <p:origin x="298" y="67"/>
      </p:cViewPr>
      <p:guideLst/>
    </p:cSldViewPr>
  </p:slideViewPr>
  <p:notesTextViewPr>
    <p:cViewPr>
      <p:scale>
        <a:sx n="1" d="1"/>
        <a:sy n="1" d="1"/>
      </p:scale>
      <p:origin x="0" y="0"/>
    </p:cViewPr>
  </p:notesTextViewPr>
  <p:sorterViewPr>
    <p:cViewPr>
      <p:scale>
        <a:sx n="100" d="100"/>
        <a:sy n="100" d="100"/>
      </p:scale>
      <p:origin x="0" y="-9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56AFC-477F-44BD-8FCF-E12978DBBF5F}" type="datetimeFigureOut">
              <a:rPr lang="en-US" smtClean="0"/>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9BD156-6A57-4F98-BB02-817D4A87E2E0}" type="slidenum">
              <a:rPr lang="en-US" smtClean="0"/>
              <a:t>‹#›</a:t>
            </a:fld>
            <a:endParaRPr lang="en-US"/>
          </a:p>
        </p:txBody>
      </p:sp>
    </p:spTree>
    <p:extLst>
      <p:ext uri="{BB962C8B-B14F-4D97-AF65-F5344CB8AC3E}">
        <p14:creationId xmlns:p14="http://schemas.microsoft.com/office/powerpoint/2010/main" val="1337389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218B7B-360B-844D-9900-49B448B234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485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Pressing need for this work. Sound foundation and strong partnerships. But time is pressing. Move faster – scale up. Hope to work with many of you in the room and on-line to do this work and be better stewards of the biosphere and meet the goals of sustainable development.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218B7B-360B-844D-9900-49B448B234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768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54AB99-176C-BE4F-8029-34F192A561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4119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55B250F-088D-4B29-B94D-479D021EBF7F}" type="slidenum">
              <a:rPr lang="en-US" smtClean="0"/>
              <a:t>30</a:t>
            </a:fld>
            <a:endParaRPr lang="en-US"/>
          </a:p>
        </p:txBody>
      </p:sp>
    </p:spTree>
    <p:extLst>
      <p:ext uri="{BB962C8B-B14F-4D97-AF65-F5344CB8AC3E}">
        <p14:creationId xmlns:p14="http://schemas.microsoft.com/office/powerpoint/2010/main" val="10613433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E3515CE-8311-4512-BC52-7E38C5CAF341}"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6088FC-2FE2-423A-8247-62CDB8E8DA87}" type="slidenum">
              <a:rPr lang="en-US" smtClean="0"/>
              <a:t>‹#›</a:t>
            </a:fld>
            <a:endParaRPr lang="en-US"/>
          </a:p>
        </p:txBody>
      </p:sp>
    </p:spTree>
    <p:extLst>
      <p:ext uri="{BB962C8B-B14F-4D97-AF65-F5344CB8AC3E}">
        <p14:creationId xmlns:p14="http://schemas.microsoft.com/office/powerpoint/2010/main" val="2516578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3515CE-8311-4512-BC52-7E38C5CAF341}"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6088FC-2FE2-423A-8247-62CDB8E8DA87}" type="slidenum">
              <a:rPr lang="en-US" smtClean="0"/>
              <a:t>‹#›</a:t>
            </a:fld>
            <a:endParaRPr lang="en-US"/>
          </a:p>
        </p:txBody>
      </p:sp>
    </p:spTree>
    <p:extLst>
      <p:ext uri="{BB962C8B-B14F-4D97-AF65-F5344CB8AC3E}">
        <p14:creationId xmlns:p14="http://schemas.microsoft.com/office/powerpoint/2010/main" val="2401977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3515CE-8311-4512-BC52-7E38C5CAF341}"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6088FC-2FE2-423A-8247-62CDB8E8DA87}" type="slidenum">
              <a:rPr lang="en-US" smtClean="0"/>
              <a:t>‹#›</a:t>
            </a:fld>
            <a:endParaRPr lang="en-US"/>
          </a:p>
        </p:txBody>
      </p:sp>
    </p:spTree>
    <p:extLst>
      <p:ext uri="{BB962C8B-B14F-4D97-AF65-F5344CB8AC3E}">
        <p14:creationId xmlns:p14="http://schemas.microsoft.com/office/powerpoint/2010/main" val="1964105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A6B71-59A3-FF46-8410-22DAF5397E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3BF37-C81E-BD4B-99B8-E61C166B520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1009EEF-7F95-AA46-9F05-B49016DBBFE4}"/>
              </a:ext>
            </a:extLst>
          </p:cNvPr>
          <p:cNvSpPr>
            <a:spLocks noGrp="1"/>
          </p:cNvSpPr>
          <p:nvPr>
            <p:ph type="dt" sz="half" idx="10"/>
          </p:nvPr>
        </p:nvSpPr>
        <p:spPr/>
        <p:txBody>
          <a:bodyPr/>
          <a:lstStyle/>
          <a:p>
            <a:fld id="{A7A1D3E8-40D7-8D45-BA2F-87FA167D72E4}" type="datetimeFigureOut">
              <a:rPr lang="en-US" smtClean="0"/>
              <a:t>1/13/2025</a:t>
            </a:fld>
            <a:endParaRPr lang="en-US" dirty="0"/>
          </a:p>
        </p:txBody>
      </p:sp>
      <p:sp>
        <p:nvSpPr>
          <p:cNvPr id="5" name="Footer Placeholder 4">
            <a:extLst>
              <a:ext uri="{FF2B5EF4-FFF2-40B4-BE49-F238E27FC236}">
                <a16:creationId xmlns:a16="http://schemas.microsoft.com/office/drawing/2014/main" id="{71B5F8F8-2A14-794E-BBCD-E5A618A085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86DC296-1DBB-A142-A94D-4441F52DB2AE}"/>
              </a:ext>
            </a:extLst>
          </p:cNvPr>
          <p:cNvSpPr>
            <a:spLocks noGrp="1"/>
          </p:cNvSpPr>
          <p:nvPr>
            <p:ph type="sldNum" sz="quarter" idx="12"/>
          </p:nvPr>
        </p:nvSpPr>
        <p:spPr/>
        <p:txBody>
          <a:bodyPr/>
          <a:lstStyle/>
          <a:p>
            <a:fld id="{9393EABE-E88B-7D43-96CA-2D36618DEA9B}" type="slidenum">
              <a:rPr lang="en-US" smtClean="0"/>
              <a:t>‹#›</a:t>
            </a:fld>
            <a:endParaRPr lang="en-US" dirty="0"/>
          </a:p>
        </p:txBody>
      </p:sp>
    </p:spTree>
    <p:extLst>
      <p:ext uri="{BB962C8B-B14F-4D97-AF65-F5344CB8AC3E}">
        <p14:creationId xmlns:p14="http://schemas.microsoft.com/office/powerpoint/2010/main" val="21033795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B433B-992A-D648-87AE-871FBDCB8A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BC7A1F-0FF9-ED45-9724-F3FBCA6F86A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64DB2-A39C-DB47-B518-59366B341B49}"/>
              </a:ext>
            </a:extLst>
          </p:cNvPr>
          <p:cNvSpPr>
            <a:spLocks noGrp="1"/>
          </p:cNvSpPr>
          <p:nvPr>
            <p:ph type="dt" sz="half" idx="10"/>
          </p:nvPr>
        </p:nvSpPr>
        <p:spPr/>
        <p:txBody>
          <a:bodyPr/>
          <a:lstStyle/>
          <a:p>
            <a:fld id="{A7A1D3E8-40D7-8D45-BA2F-87FA167D72E4}" type="datetimeFigureOut">
              <a:rPr lang="en-US" smtClean="0"/>
              <a:t>1/13/2025</a:t>
            </a:fld>
            <a:endParaRPr lang="en-US" dirty="0"/>
          </a:p>
        </p:txBody>
      </p:sp>
      <p:sp>
        <p:nvSpPr>
          <p:cNvPr id="5" name="Footer Placeholder 4">
            <a:extLst>
              <a:ext uri="{FF2B5EF4-FFF2-40B4-BE49-F238E27FC236}">
                <a16:creationId xmlns:a16="http://schemas.microsoft.com/office/drawing/2014/main" id="{1A76F391-F1C8-6D42-9C43-332FD7C737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A802D82-E816-AB4E-BD6D-554858234FFF}"/>
              </a:ext>
            </a:extLst>
          </p:cNvPr>
          <p:cNvSpPr>
            <a:spLocks noGrp="1"/>
          </p:cNvSpPr>
          <p:nvPr>
            <p:ph type="sldNum" sz="quarter" idx="12"/>
          </p:nvPr>
        </p:nvSpPr>
        <p:spPr/>
        <p:txBody>
          <a:bodyPr/>
          <a:lstStyle/>
          <a:p>
            <a:fld id="{9393EABE-E88B-7D43-96CA-2D36618DEA9B}" type="slidenum">
              <a:rPr lang="en-US" smtClean="0"/>
              <a:t>‹#›</a:t>
            </a:fld>
            <a:endParaRPr lang="en-US" dirty="0"/>
          </a:p>
        </p:txBody>
      </p:sp>
    </p:spTree>
    <p:extLst>
      <p:ext uri="{BB962C8B-B14F-4D97-AF65-F5344CB8AC3E}">
        <p14:creationId xmlns:p14="http://schemas.microsoft.com/office/powerpoint/2010/main" val="1244709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0A1C-3C49-764A-A43D-8AC7CB2998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438B22-7F86-7D47-A5B6-5020B102E6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C6A1E4F-F9D1-EE4B-9B8A-059D0CD67949}"/>
              </a:ext>
            </a:extLst>
          </p:cNvPr>
          <p:cNvSpPr>
            <a:spLocks noGrp="1"/>
          </p:cNvSpPr>
          <p:nvPr>
            <p:ph type="dt" sz="half" idx="10"/>
          </p:nvPr>
        </p:nvSpPr>
        <p:spPr/>
        <p:txBody>
          <a:bodyPr/>
          <a:lstStyle/>
          <a:p>
            <a:fld id="{A7A1D3E8-40D7-8D45-BA2F-87FA167D72E4}" type="datetimeFigureOut">
              <a:rPr lang="en-US" smtClean="0"/>
              <a:t>1/13/2025</a:t>
            </a:fld>
            <a:endParaRPr lang="en-US" dirty="0"/>
          </a:p>
        </p:txBody>
      </p:sp>
      <p:sp>
        <p:nvSpPr>
          <p:cNvPr id="5" name="Footer Placeholder 4">
            <a:extLst>
              <a:ext uri="{FF2B5EF4-FFF2-40B4-BE49-F238E27FC236}">
                <a16:creationId xmlns:a16="http://schemas.microsoft.com/office/drawing/2014/main" id="{586A894E-699E-064A-BB51-C3E67D4EF8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4BB961-38BD-D24F-ACD3-3AA219144D67}"/>
              </a:ext>
            </a:extLst>
          </p:cNvPr>
          <p:cNvSpPr>
            <a:spLocks noGrp="1"/>
          </p:cNvSpPr>
          <p:nvPr>
            <p:ph type="sldNum" sz="quarter" idx="12"/>
          </p:nvPr>
        </p:nvSpPr>
        <p:spPr/>
        <p:txBody>
          <a:bodyPr/>
          <a:lstStyle/>
          <a:p>
            <a:fld id="{9393EABE-E88B-7D43-96CA-2D36618DEA9B}" type="slidenum">
              <a:rPr lang="en-US" smtClean="0"/>
              <a:t>‹#›</a:t>
            </a:fld>
            <a:endParaRPr lang="en-US" dirty="0"/>
          </a:p>
        </p:txBody>
      </p:sp>
    </p:spTree>
    <p:extLst>
      <p:ext uri="{BB962C8B-B14F-4D97-AF65-F5344CB8AC3E}">
        <p14:creationId xmlns:p14="http://schemas.microsoft.com/office/powerpoint/2010/main" val="100981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66CF8-1D8F-1440-AA00-CB405B821D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EFE0E3-2EA3-E846-A0B7-8BA324A64B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FEFAAD-3592-1440-A29F-C7B070D7D36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B7791A-2F65-5640-97F8-5BAE2D6FAEA6}"/>
              </a:ext>
            </a:extLst>
          </p:cNvPr>
          <p:cNvSpPr>
            <a:spLocks noGrp="1"/>
          </p:cNvSpPr>
          <p:nvPr>
            <p:ph type="dt" sz="half" idx="10"/>
          </p:nvPr>
        </p:nvSpPr>
        <p:spPr/>
        <p:txBody>
          <a:bodyPr/>
          <a:lstStyle/>
          <a:p>
            <a:fld id="{A7A1D3E8-40D7-8D45-BA2F-87FA167D72E4}" type="datetimeFigureOut">
              <a:rPr lang="en-US" smtClean="0"/>
              <a:t>1/13/2025</a:t>
            </a:fld>
            <a:endParaRPr lang="en-US" dirty="0"/>
          </a:p>
        </p:txBody>
      </p:sp>
      <p:sp>
        <p:nvSpPr>
          <p:cNvPr id="6" name="Footer Placeholder 5">
            <a:extLst>
              <a:ext uri="{FF2B5EF4-FFF2-40B4-BE49-F238E27FC236}">
                <a16:creationId xmlns:a16="http://schemas.microsoft.com/office/drawing/2014/main" id="{7EF2B3BA-1D52-F643-B5E8-5A21ADBC75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795FB9B-0681-054C-B57B-E2F67CD96BD0}"/>
              </a:ext>
            </a:extLst>
          </p:cNvPr>
          <p:cNvSpPr>
            <a:spLocks noGrp="1"/>
          </p:cNvSpPr>
          <p:nvPr>
            <p:ph type="sldNum" sz="quarter" idx="12"/>
          </p:nvPr>
        </p:nvSpPr>
        <p:spPr/>
        <p:txBody>
          <a:bodyPr/>
          <a:lstStyle/>
          <a:p>
            <a:fld id="{9393EABE-E88B-7D43-96CA-2D36618DEA9B}" type="slidenum">
              <a:rPr lang="en-US" smtClean="0"/>
              <a:t>‹#›</a:t>
            </a:fld>
            <a:endParaRPr lang="en-US" dirty="0"/>
          </a:p>
        </p:txBody>
      </p:sp>
    </p:spTree>
    <p:extLst>
      <p:ext uri="{BB962C8B-B14F-4D97-AF65-F5344CB8AC3E}">
        <p14:creationId xmlns:p14="http://schemas.microsoft.com/office/powerpoint/2010/main" val="17514446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8D3C-0F3B-9B4C-B7D7-94BEC0CB75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E24A82-DF2A-B54E-8E8F-C69314C79D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853F33-F4CA-274D-A7A5-678BEAC5FB5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F07E2F-E735-B84B-A30D-5263EFBF32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ED22E4E-43FC-814A-961A-9CB86C8376D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F424A6-2191-E042-857D-C1AC11A88CD4}"/>
              </a:ext>
            </a:extLst>
          </p:cNvPr>
          <p:cNvSpPr>
            <a:spLocks noGrp="1"/>
          </p:cNvSpPr>
          <p:nvPr>
            <p:ph type="dt" sz="half" idx="10"/>
          </p:nvPr>
        </p:nvSpPr>
        <p:spPr/>
        <p:txBody>
          <a:bodyPr/>
          <a:lstStyle/>
          <a:p>
            <a:fld id="{A7A1D3E8-40D7-8D45-BA2F-87FA167D72E4}" type="datetimeFigureOut">
              <a:rPr lang="en-US" smtClean="0"/>
              <a:t>1/13/2025</a:t>
            </a:fld>
            <a:endParaRPr lang="en-US" dirty="0"/>
          </a:p>
        </p:txBody>
      </p:sp>
      <p:sp>
        <p:nvSpPr>
          <p:cNvPr id="8" name="Footer Placeholder 7">
            <a:extLst>
              <a:ext uri="{FF2B5EF4-FFF2-40B4-BE49-F238E27FC236}">
                <a16:creationId xmlns:a16="http://schemas.microsoft.com/office/drawing/2014/main" id="{1CD7404B-146D-E142-81DB-92F8C5BBA16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B42C8EA-7D8F-C745-B22B-9202F408FE0E}"/>
              </a:ext>
            </a:extLst>
          </p:cNvPr>
          <p:cNvSpPr>
            <a:spLocks noGrp="1"/>
          </p:cNvSpPr>
          <p:nvPr>
            <p:ph type="sldNum" sz="quarter" idx="12"/>
          </p:nvPr>
        </p:nvSpPr>
        <p:spPr/>
        <p:txBody>
          <a:bodyPr/>
          <a:lstStyle/>
          <a:p>
            <a:fld id="{9393EABE-E88B-7D43-96CA-2D36618DEA9B}" type="slidenum">
              <a:rPr lang="en-US" smtClean="0"/>
              <a:t>‹#›</a:t>
            </a:fld>
            <a:endParaRPr lang="en-US" dirty="0"/>
          </a:p>
        </p:txBody>
      </p:sp>
    </p:spTree>
    <p:extLst>
      <p:ext uri="{BB962C8B-B14F-4D97-AF65-F5344CB8AC3E}">
        <p14:creationId xmlns:p14="http://schemas.microsoft.com/office/powerpoint/2010/main" val="24427747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60C85-1BD5-B140-BBF1-830F5BEFA1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E5012D-E6CF-1D4F-89E8-7333AC7753E3}"/>
              </a:ext>
            </a:extLst>
          </p:cNvPr>
          <p:cNvSpPr>
            <a:spLocks noGrp="1"/>
          </p:cNvSpPr>
          <p:nvPr>
            <p:ph type="dt" sz="half" idx="10"/>
          </p:nvPr>
        </p:nvSpPr>
        <p:spPr/>
        <p:txBody>
          <a:bodyPr/>
          <a:lstStyle/>
          <a:p>
            <a:fld id="{A7A1D3E8-40D7-8D45-BA2F-87FA167D72E4}" type="datetimeFigureOut">
              <a:rPr lang="en-US" smtClean="0"/>
              <a:t>1/13/2025</a:t>
            </a:fld>
            <a:endParaRPr lang="en-US" dirty="0"/>
          </a:p>
        </p:txBody>
      </p:sp>
      <p:sp>
        <p:nvSpPr>
          <p:cNvPr id="4" name="Footer Placeholder 3">
            <a:extLst>
              <a:ext uri="{FF2B5EF4-FFF2-40B4-BE49-F238E27FC236}">
                <a16:creationId xmlns:a16="http://schemas.microsoft.com/office/drawing/2014/main" id="{DF374B4E-903D-554B-ABFE-4A704DB80C2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19A5653-D130-7A4C-A9B6-65CCBC9CECF6}"/>
              </a:ext>
            </a:extLst>
          </p:cNvPr>
          <p:cNvSpPr>
            <a:spLocks noGrp="1"/>
          </p:cNvSpPr>
          <p:nvPr>
            <p:ph type="sldNum" sz="quarter" idx="12"/>
          </p:nvPr>
        </p:nvSpPr>
        <p:spPr/>
        <p:txBody>
          <a:bodyPr/>
          <a:lstStyle/>
          <a:p>
            <a:fld id="{9393EABE-E88B-7D43-96CA-2D36618DEA9B}" type="slidenum">
              <a:rPr lang="en-US" smtClean="0"/>
              <a:t>‹#›</a:t>
            </a:fld>
            <a:endParaRPr lang="en-US" dirty="0"/>
          </a:p>
        </p:txBody>
      </p:sp>
    </p:spTree>
    <p:extLst>
      <p:ext uri="{BB962C8B-B14F-4D97-AF65-F5344CB8AC3E}">
        <p14:creationId xmlns:p14="http://schemas.microsoft.com/office/powerpoint/2010/main" val="28518911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B2BE0F-E94D-7445-8413-3493F14E171E}"/>
              </a:ext>
            </a:extLst>
          </p:cNvPr>
          <p:cNvSpPr>
            <a:spLocks noGrp="1"/>
          </p:cNvSpPr>
          <p:nvPr>
            <p:ph type="dt" sz="half" idx="10"/>
          </p:nvPr>
        </p:nvSpPr>
        <p:spPr/>
        <p:txBody>
          <a:bodyPr/>
          <a:lstStyle/>
          <a:p>
            <a:fld id="{A7A1D3E8-40D7-8D45-BA2F-87FA167D72E4}" type="datetimeFigureOut">
              <a:rPr lang="en-US" smtClean="0"/>
              <a:t>1/13/2025</a:t>
            </a:fld>
            <a:endParaRPr lang="en-US" dirty="0"/>
          </a:p>
        </p:txBody>
      </p:sp>
      <p:sp>
        <p:nvSpPr>
          <p:cNvPr id="3" name="Footer Placeholder 2">
            <a:extLst>
              <a:ext uri="{FF2B5EF4-FFF2-40B4-BE49-F238E27FC236}">
                <a16:creationId xmlns:a16="http://schemas.microsoft.com/office/drawing/2014/main" id="{BBBC1DAA-D475-F24E-9B85-8D7AF76266B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61AB81D-B72F-7644-AA0F-5C8B2E52867C}"/>
              </a:ext>
            </a:extLst>
          </p:cNvPr>
          <p:cNvSpPr>
            <a:spLocks noGrp="1"/>
          </p:cNvSpPr>
          <p:nvPr>
            <p:ph type="sldNum" sz="quarter" idx="12"/>
          </p:nvPr>
        </p:nvSpPr>
        <p:spPr/>
        <p:txBody>
          <a:bodyPr/>
          <a:lstStyle/>
          <a:p>
            <a:fld id="{9393EABE-E88B-7D43-96CA-2D36618DEA9B}" type="slidenum">
              <a:rPr lang="en-US" smtClean="0"/>
              <a:t>‹#›</a:t>
            </a:fld>
            <a:endParaRPr lang="en-US" dirty="0"/>
          </a:p>
        </p:txBody>
      </p:sp>
    </p:spTree>
    <p:extLst>
      <p:ext uri="{BB962C8B-B14F-4D97-AF65-F5344CB8AC3E}">
        <p14:creationId xmlns:p14="http://schemas.microsoft.com/office/powerpoint/2010/main" val="3767759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DE539-8012-8946-AA62-FAE2A3EF87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E30396-6E60-0C41-B5D1-B5C38729E7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83495EC-EA83-5F4B-A650-C770BB792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C0A93F-DA82-DD41-9D6D-1F41141D0E0C}"/>
              </a:ext>
            </a:extLst>
          </p:cNvPr>
          <p:cNvSpPr>
            <a:spLocks noGrp="1"/>
          </p:cNvSpPr>
          <p:nvPr>
            <p:ph type="dt" sz="half" idx="10"/>
          </p:nvPr>
        </p:nvSpPr>
        <p:spPr/>
        <p:txBody>
          <a:bodyPr/>
          <a:lstStyle/>
          <a:p>
            <a:fld id="{A7A1D3E8-40D7-8D45-BA2F-87FA167D72E4}" type="datetimeFigureOut">
              <a:rPr lang="en-US" smtClean="0"/>
              <a:t>1/13/2025</a:t>
            </a:fld>
            <a:endParaRPr lang="en-US" dirty="0"/>
          </a:p>
        </p:txBody>
      </p:sp>
      <p:sp>
        <p:nvSpPr>
          <p:cNvPr id="6" name="Footer Placeholder 5">
            <a:extLst>
              <a:ext uri="{FF2B5EF4-FFF2-40B4-BE49-F238E27FC236}">
                <a16:creationId xmlns:a16="http://schemas.microsoft.com/office/drawing/2014/main" id="{1B41E363-19BD-8D4B-A148-1CF671396CB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88E96F-64FD-0C45-9380-D5886C3F1A83}"/>
              </a:ext>
            </a:extLst>
          </p:cNvPr>
          <p:cNvSpPr>
            <a:spLocks noGrp="1"/>
          </p:cNvSpPr>
          <p:nvPr>
            <p:ph type="sldNum" sz="quarter" idx="12"/>
          </p:nvPr>
        </p:nvSpPr>
        <p:spPr/>
        <p:txBody>
          <a:bodyPr/>
          <a:lstStyle/>
          <a:p>
            <a:fld id="{9393EABE-E88B-7D43-96CA-2D36618DEA9B}" type="slidenum">
              <a:rPr lang="en-US" smtClean="0"/>
              <a:t>‹#›</a:t>
            </a:fld>
            <a:endParaRPr lang="en-US" dirty="0"/>
          </a:p>
        </p:txBody>
      </p:sp>
    </p:spTree>
    <p:extLst>
      <p:ext uri="{BB962C8B-B14F-4D97-AF65-F5344CB8AC3E}">
        <p14:creationId xmlns:p14="http://schemas.microsoft.com/office/powerpoint/2010/main" val="17656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3515CE-8311-4512-BC52-7E38C5CAF341}"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6088FC-2FE2-423A-8247-62CDB8E8DA87}" type="slidenum">
              <a:rPr lang="en-US" smtClean="0"/>
              <a:t>‹#›</a:t>
            </a:fld>
            <a:endParaRPr lang="en-US"/>
          </a:p>
        </p:txBody>
      </p:sp>
    </p:spTree>
    <p:extLst>
      <p:ext uri="{BB962C8B-B14F-4D97-AF65-F5344CB8AC3E}">
        <p14:creationId xmlns:p14="http://schemas.microsoft.com/office/powerpoint/2010/main" val="17927617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928BE-DE58-7D4E-ACC9-C1CFAB397A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2C7896-4288-E847-BD7C-52D8010585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25C3C9A0-261E-224B-90E7-F3CCE78D02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9A8B99-999E-944A-8240-4F7EF44372E5}"/>
              </a:ext>
            </a:extLst>
          </p:cNvPr>
          <p:cNvSpPr>
            <a:spLocks noGrp="1"/>
          </p:cNvSpPr>
          <p:nvPr>
            <p:ph type="dt" sz="half" idx="10"/>
          </p:nvPr>
        </p:nvSpPr>
        <p:spPr/>
        <p:txBody>
          <a:bodyPr/>
          <a:lstStyle/>
          <a:p>
            <a:fld id="{A7A1D3E8-40D7-8D45-BA2F-87FA167D72E4}" type="datetimeFigureOut">
              <a:rPr lang="en-US" smtClean="0"/>
              <a:t>1/13/2025</a:t>
            </a:fld>
            <a:endParaRPr lang="en-US" dirty="0"/>
          </a:p>
        </p:txBody>
      </p:sp>
      <p:sp>
        <p:nvSpPr>
          <p:cNvPr id="6" name="Footer Placeholder 5">
            <a:extLst>
              <a:ext uri="{FF2B5EF4-FFF2-40B4-BE49-F238E27FC236}">
                <a16:creationId xmlns:a16="http://schemas.microsoft.com/office/drawing/2014/main" id="{9A03F14A-FAFC-744B-AE91-FE12BB0C296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634FCA0-9A22-974A-B9DC-8907DB0DC71F}"/>
              </a:ext>
            </a:extLst>
          </p:cNvPr>
          <p:cNvSpPr>
            <a:spLocks noGrp="1"/>
          </p:cNvSpPr>
          <p:nvPr>
            <p:ph type="sldNum" sz="quarter" idx="12"/>
          </p:nvPr>
        </p:nvSpPr>
        <p:spPr/>
        <p:txBody>
          <a:bodyPr/>
          <a:lstStyle/>
          <a:p>
            <a:fld id="{9393EABE-E88B-7D43-96CA-2D36618DEA9B}" type="slidenum">
              <a:rPr lang="en-US" smtClean="0"/>
              <a:t>‹#›</a:t>
            </a:fld>
            <a:endParaRPr lang="en-US" dirty="0"/>
          </a:p>
        </p:txBody>
      </p:sp>
    </p:spTree>
    <p:extLst>
      <p:ext uri="{BB962C8B-B14F-4D97-AF65-F5344CB8AC3E}">
        <p14:creationId xmlns:p14="http://schemas.microsoft.com/office/powerpoint/2010/main" val="26530502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FB1DC-8290-2F41-83EB-1FC3FE891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CD33A5-EBF8-AD43-9EA9-D5212C615E6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50A35B-F268-CC4A-B745-79C90162AC9E}"/>
              </a:ext>
            </a:extLst>
          </p:cNvPr>
          <p:cNvSpPr>
            <a:spLocks noGrp="1"/>
          </p:cNvSpPr>
          <p:nvPr>
            <p:ph type="dt" sz="half" idx="10"/>
          </p:nvPr>
        </p:nvSpPr>
        <p:spPr/>
        <p:txBody>
          <a:bodyPr/>
          <a:lstStyle/>
          <a:p>
            <a:fld id="{A7A1D3E8-40D7-8D45-BA2F-87FA167D72E4}" type="datetimeFigureOut">
              <a:rPr lang="en-US" smtClean="0"/>
              <a:t>1/13/2025</a:t>
            </a:fld>
            <a:endParaRPr lang="en-US" dirty="0"/>
          </a:p>
        </p:txBody>
      </p:sp>
      <p:sp>
        <p:nvSpPr>
          <p:cNvPr id="5" name="Footer Placeholder 4">
            <a:extLst>
              <a:ext uri="{FF2B5EF4-FFF2-40B4-BE49-F238E27FC236}">
                <a16:creationId xmlns:a16="http://schemas.microsoft.com/office/drawing/2014/main" id="{7FF3251D-76E7-2047-9926-C330A5EEAC0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A577A1F-CD7E-BE4D-AAA3-97350F2B16E4}"/>
              </a:ext>
            </a:extLst>
          </p:cNvPr>
          <p:cNvSpPr>
            <a:spLocks noGrp="1"/>
          </p:cNvSpPr>
          <p:nvPr>
            <p:ph type="sldNum" sz="quarter" idx="12"/>
          </p:nvPr>
        </p:nvSpPr>
        <p:spPr/>
        <p:txBody>
          <a:bodyPr/>
          <a:lstStyle/>
          <a:p>
            <a:fld id="{9393EABE-E88B-7D43-96CA-2D36618DEA9B}" type="slidenum">
              <a:rPr lang="en-US" smtClean="0"/>
              <a:t>‹#›</a:t>
            </a:fld>
            <a:endParaRPr lang="en-US" dirty="0"/>
          </a:p>
        </p:txBody>
      </p:sp>
    </p:spTree>
    <p:extLst>
      <p:ext uri="{BB962C8B-B14F-4D97-AF65-F5344CB8AC3E}">
        <p14:creationId xmlns:p14="http://schemas.microsoft.com/office/powerpoint/2010/main" val="7390911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8C5069-75DE-4B42-A181-9FB76723D6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2E18E5-7285-134E-9172-B002C2B9FD3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FFD455-D67C-0640-8898-B75485A32052}"/>
              </a:ext>
            </a:extLst>
          </p:cNvPr>
          <p:cNvSpPr>
            <a:spLocks noGrp="1"/>
          </p:cNvSpPr>
          <p:nvPr>
            <p:ph type="dt" sz="half" idx="10"/>
          </p:nvPr>
        </p:nvSpPr>
        <p:spPr/>
        <p:txBody>
          <a:bodyPr/>
          <a:lstStyle/>
          <a:p>
            <a:fld id="{A7A1D3E8-40D7-8D45-BA2F-87FA167D72E4}" type="datetimeFigureOut">
              <a:rPr lang="en-US" smtClean="0"/>
              <a:t>1/13/2025</a:t>
            </a:fld>
            <a:endParaRPr lang="en-US" dirty="0"/>
          </a:p>
        </p:txBody>
      </p:sp>
      <p:sp>
        <p:nvSpPr>
          <p:cNvPr id="5" name="Footer Placeholder 4">
            <a:extLst>
              <a:ext uri="{FF2B5EF4-FFF2-40B4-BE49-F238E27FC236}">
                <a16:creationId xmlns:a16="http://schemas.microsoft.com/office/drawing/2014/main" id="{65D758E5-AA6D-D542-A8BF-43C2D4022F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DA10DBB-9922-7A4C-9BCF-F77D45AB1215}"/>
              </a:ext>
            </a:extLst>
          </p:cNvPr>
          <p:cNvSpPr>
            <a:spLocks noGrp="1"/>
          </p:cNvSpPr>
          <p:nvPr>
            <p:ph type="sldNum" sz="quarter" idx="12"/>
          </p:nvPr>
        </p:nvSpPr>
        <p:spPr/>
        <p:txBody>
          <a:bodyPr/>
          <a:lstStyle/>
          <a:p>
            <a:fld id="{9393EABE-E88B-7D43-96CA-2D36618DEA9B}" type="slidenum">
              <a:rPr lang="en-US" smtClean="0"/>
              <a:t>‹#›</a:t>
            </a:fld>
            <a:endParaRPr lang="en-US" dirty="0"/>
          </a:p>
        </p:txBody>
      </p:sp>
    </p:spTree>
    <p:extLst>
      <p:ext uri="{BB962C8B-B14F-4D97-AF65-F5344CB8AC3E}">
        <p14:creationId xmlns:p14="http://schemas.microsoft.com/office/powerpoint/2010/main" val="18262341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2064" y="377952"/>
            <a:ext cx="11167872" cy="479213"/>
          </a:xfrm>
        </p:spPr>
        <p:txBody>
          <a:bodyPr>
            <a:noAutofit/>
          </a:bodyPr>
          <a:lstStyle/>
          <a:p>
            <a:r>
              <a:rPr lang="en-US" dirty="0"/>
              <a:t>Click to edit Master title style</a:t>
            </a:r>
          </a:p>
        </p:txBody>
      </p:sp>
      <p:sp>
        <p:nvSpPr>
          <p:cNvPr id="3" name="Content Placeholder 2"/>
          <p:cNvSpPr>
            <a:spLocks noGrp="1"/>
          </p:cNvSpPr>
          <p:nvPr>
            <p:ph idx="1"/>
          </p:nvPr>
        </p:nvSpPr>
        <p:spPr>
          <a:xfrm>
            <a:off x="512064" y="1551434"/>
            <a:ext cx="11167872" cy="4835527"/>
          </a:xfrm>
        </p:spPr>
        <p:txBody>
          <a:bodyPr/>
          <a:lstStyle>
            <a:lvl1pPr>
              <a:defRPr sz="2400" baseline="0">
                <a:solidFill>
                  <a:schemeClr val="tx2"/>
                </a:solidFill>
              </a:defRPr>
            </a:lvl1pPr>
            <a:lvl2pPr>
              <a:defRPr sz="2000">
                <a:solidFill>
                  <a:schemeClr val="tx2"/>
                </a:solidFill>
              </a:defRPr>
            </a:lvl2pPr>
            <a:lvl3pPr>
              <a:defRPr sz="2000">
                <a:solidFill>
                  <a:schemeClr val="tx2"/>
                </a:solidFill>
              </a:defRPr>
            </a:lvl3pPr>
            <a:lvl4pPr>
              <a:defRPr sz="2000">
                <a:solidFill>
                  <a:schemeClr val="tx2"/>
                </a:solidFill>
              </a:defRPr>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Text Placeholder 7"/>
          <p:cNvSpPr>
            <a:spLocks noGrp="1"/>
          </p:cNvSpPr>
          <p:nvPr>
            <p:ph type="body" sz="quarter" idx="13" hasCustomPrompt="1"/>
          </p:nvPr>
        </p:nvSpPr>
        <p:spPr>
          <a:xfrm>
            <a:off x="512064" y="878164"/>
            <a:ext cx="11167872" cy="324363"/>
          </a:xfrm>
        </p:spPr>
        <p:txBody>
          <a:bodyPr>
            <a:noAutofit/>
          </a:bodyPr>
          <a:lstStyle>
            <a:lvl1pPr marL="0" indent="0">
              <a:buFontTx/>
              <a:buNone/>
              <a:defRPr sz="2933" cap="all" baseline="0">
                <a:solidFill>
                  <a:schemeClr val="tx2"/>
                </a:solidFill>
                <a:latin typeface="+mj-lt"/>
              </a:defRPr>
            </a:lvl1pPr>
          </a:lstStyle>
          <a:p>
            <a:pPr lvl="0"/>
            <a:r>
              <a:rPr lang="en-US" dirty="0"/>
              <a:t>Click to edit subtitle</a:t>
            </a:r>
          </a:p>
        </p:txBody>
      </p:sp>
    </p:spTree>
    <p:extLst>
      <p:ext uri="{BB962C8B-B14F-4D97-AF65-F5344CB8AC3E}">
        <p14:creationId xmlns:p14="http://schemas.microsoft.com/office/powerpoint/2010/main" val="20771971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09E46-E142-4C12-8267-D4722019F7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40CA0020-FF0E-4B84-9B86-8107C4D3AF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FE6D9C8C-9732-43CE-B3D3-D9345A5C504E}"/>
              </a:ext>
            </a:extLst>
          </p:cNvPr>
          <p:cNvSpPr>
            <a:spLocks noGrp="1"/>
          </p:cNvSpPr>
          <p:nvPr>
            <p:ph type="dt" sz="half" idx="10"/>
          </p:nvPr>
        </p:nvSpPr>
        <p:spPr/>
        <p:txBody>
          <a:bodyPr/>
          <a:lstStyle/>
          <a:p>
            <a:fld id="{BA4D06EE-5AE4-4B5C-AAE4-1DD92EF01A83}" type="datetimeFigureOut">
              <a:rPr lang="en-ZA" smtClean="0"/>
              <a:t>2025/01/13</a:t>
            </a:fld>
            <a:endParaRPr lang="en-ZA"/>
          </a:p>
        </p:txBody>
      </p:sp>
      <p:sp>
        <p:nvSpPr>
          <p:cNvPr id="5" name="Footer Placeholder 4">
            <a:extLst>
              <a:ext uri="{FF2B5EF4-FFF2-40B4-BE49-F238E27FC236}">
                <a16:creationId xmlns:a16="http://schemas.microsoft.com/office/drawing/2014/main" id="{9969E679-E757-495A-994D-36E46632573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F875A0B5-28DB-4AFA-A8E6-F6294A00E3BD}"/>
              </a:ext>
            </a:extLst>
          </p:cNvPr>
          <p:cNvSpPr>
            <a:spLocks noGrp="1"/>
          </p:cNvSpPr>
          <p:nvPr>
            <p:ph type="sldNum" sz="quarter" idx="12"/>
          </p:nvPr>
        </p:nvSpPr>
        <p:spPr/>
        <p:txBody>
          <a:bodyPr/>
          <a:lstStyle/>
          <a:p>
            <a:fld id="{B6D0E8C3-228C-4EB6-8E28-20399E446761}" type="slidenum">
              <a:rPr lang="en-ZA" smtClean="0"/>
              <a:t>‹#›</a:t>
            </a:fld>
            <a:endParaRPr lang="en-ZA"/>
          </a:p>
        </p:txBody>
      </p:sp>
    </p:spTree>
    <p:extLst>
      <p:ext uri="{BB962C8B-B14F-4D97-AF65-F5344CB8AC3E}">
        <p14:creationId xmlns:p14="http://schemas.microsoft.com/office/powerpoint/2010/main" val="3283106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A220-9A8E-4459-B1A9-CC735C45D218}"/>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CC18845B-C5BB-4D43-9ED4-2AB17A1FFB0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FC2744BE-5FE8-4341-903E-8C2B2383598A}"/>
              </a:ext>
            </a:extLst>
          </p:cNvPr>
          <p:cNvSpPr>
            <a:spLocks noGrp="1"/>
          </p:cNvSpPr>
          <p:nvPr>
            <p:ph type="dt" sz="half" idx="10"/>
          </p:nvPr>
        </p:nvSpPr>
        <p:spPr/>
        <p:txBody>
          <a:bodyPr/>
          <a:lstStyle/>
          <a:p>
            <a:fld id="{BA4D06EE-5AE4-4B5C-AAE4-1DD92EF01A83}" type="datetimeFigureOut">
              <a:rPr lang="en-ZA" smtClean="0"/>
              <a:t>2025/01/13</a:t>
            </a:fld>
            <a:endParaRPr lang="en-ZA"/>
          </a:p>
        </p:txBody>
      </p:sp>
      <p:sp>
        <p:nvSpPr>
          <p:cNvPr id="5" name="Footer Placeholder 4">
            <a:extLst>
              <a:ext uri="{FF2B5EF4-FFF2-40B4-BE49-F238E27FC236}">
                <a16:creationId xmlns:a16="http://schemas.microsoft.com/office/drawing/2014/main" id="{B91161BD-D893-40E2-8F19-3A0EEA351C1A}"/>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95474BC8-2246-4EAE-8824-A2CA26995244}"/>
              </a:ext>
            </a:extLst>
          </p:cNvPr>
          <p:cNvSpPr>
            <a:spLocks noGrp="1"/>
          </p:cNvSpPr>
          <p:nvPr>
            <p:ph type="sldNum" sz="quarter" idx="12"/>
          </p:nvPr>
        </p:nvSpPr>
        <p:spPr/>
        <p:txBody>
          <a:bodyPr/>
          <a:lstStyle/>
          <a:p>
            <a:fld id="{B6D0E8C3-228C-4EB6-8E28-20399E446761}" type="slidenum">
              <a:rPr lang="en-ZA" smtClean="0"/>
              <a:t>‹#›</a:t>
            </a:fld>
            <a:endParaRPr lang="en-ZA"/>
          </a:p>
        </p:txBody>
      </p:sp>
    </p:spTree>
    <p:extLst>
      <p:ext uri="{BB962C8B-B14F-4D97-AF65-F5344CB8AC3E}">
        <p14:creationId xmlns:p14="http://schemas.microsoft.com/office/powerpoint/2010/main" val="2403272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22178-097E-4F09-8809-345AD1B08A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9607B472-19AC-4BBE-B946-E8FE3D320E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74BD5A-B63D-446E-9F52-13F4316A28BF}"/>
              </a:ext>
            </a:extLst>
          </p:cNvPr>
          <p:cNvSpPr>
            <a:spLocks noGrp="1"/>
          </p:cNvSpPr>
          <p:nvPr>
            <p:ph type="dt" sz="half" idx="10"/>
          </p:nvPr>
        </p:nvSpPr>
        <p:spPr/>
        <p:txBody>
          <a:bodyPr/>
          <a:lstStyle/>
          <a:p>
            <a:fld id="{BA4D06EE-5AE4-4B5C-AAE4-1DD92EF01A83}" type="datetimeFigureOut">
              <a:rPr lang="en-ZA" smtClean="0"/>
              <a:t>2025/01/13</a:t>
            </a:fld>
            <a:endParaRPr lang="en-ZA"/>
          </a:p>
        </p:txBody>
      </p:sp>
      <p:sp>
        <p:nvSpPr>
          <p:cNvPr id="5" name="Footer Placeholder 4">
            <a:extLst>
              <a:ext uri="{FF2B5EF4-FFF2-40B4-BE49-F238E27FC236}">
                <a16:creationId xmlns:a16="http://schemas.microsoft.com/office/drawing/2014/main" id="{76688D47-B5FE-41CB-8C13-AEF36DC7644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3D9DE69-9E48-4002-8169-D60BCE15125C}"/>
              </a:ext>
            </a:extLst>
          </p:cNvPr>
          <p:cNvSpPr>
            <a:spLocks noGrp="1"/>
          </p:cNvSpPr>
          <p:nvPr>
            <p:ph type="sldNum" sz="quarter" idx="12"/>
          </p:nvPr>
        </p:nvSpPr>
        <p:spPr/>
        <p:txBody>
          <a:bodyPr/>
          <a:lstStyle/>
          <a:p>
            <a:fld id="{B6D0E8C3-228C-4EB6-8E28-20399E446761}" type="slidenum">
              <a:rPr lang="en-ZA" smtClean="0"/>
              <a:t>‹#›</a:t>
            </a:fld>
            <a:endParaRPr lang="en-ZA"/>
          </a:p>
        </p:txBody>
      </p:sp>
    </p:spTree>
    <p:extLst>
      <p:ext uri="{BB962C8B-B14F-4D97-AF65-F5344CB8AC3E}">
        <p14:creationId xmlns:p14="http://schemas.microsoft.com/office/powerpoint/2010/main" val="3631803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79AA8-C16C-4ED8-99F6-89E01E6F4E42}"/>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5BC5975-C949-48E8-8E84-E3468B36975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D01A8948-1414-4D4A-8C98-F41833DD7D4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C5A5B447-52C9-4875-960A-72A6A2175890}"/>
              </a:ext>
            </a:extLst>
          </p:cNvPr>
          <p:cNvSpPr>
            <a:spLocks noGrp="1"/>
          </p:cNvSpPr>
          <p:nvPr>
            <p:ph type="dt" sz="half" idx="10"/>
          </p:nvPr>
        </p:nvSpPr>
        <p:spPr/>
        <p:txBody>
          <a:bodyPr/>
          <a:lstStyle/>
          <a:p>
            <a:fld id="{BA4D06EE-5AE4-4B5C-AAE4-1DD92EF01A83}" type="datetimeFigureOut">
              <a:rPr lang="en-ZA" smtClean="0"/>
              <a:t>2025/01/13</a:t>
            </a:fld>
            <a:endParaRPr lang="en-ZA"/>
          </a:p>
        </p:txBody>
      </p:sp>
      <p:sp>
        <p:nvSpPr>
          <p:cNvPr id="6" name="Footer Placeholder 5">
            <a:extLst>
              <a:ext uri="{FF2B5EF4-FFF2-40B4-BE49-F238E27FC236}">
                <a16:creationId xmlns:a16="http://schemas.microsoft.com/office/drawing/2014/main" id="{5FDFCCCF-74F0-4EF5-9BBD-22C680F336FA}"/>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28BDB6B1-C579-4932-AAB4-30F667D41D41}"/>
              </a:ext>
            </a:extLst>
          </p:cNvPr>
          <p:cNvSpPr>
            <a:spLocks noGrp="1"/>
          </p:cNvSpPr>
          <p:nvPr>
            <p:ph type="sldNum" sz="quarter" idx="12"/>
          </p:nvPr>
        </p:nvSpPr>
        <p:spPr/>
        <p:txBody>
          <a:bodyPr/>
          <a:lstStyle/>
          <a:p>
            <a:fld id="{B6D0E8C3-228C-4EB6-8E28-20399E446761}" type="slidenum">
              <a:rPr lang="en-ZA" smtClean="0"/>
              <a:t>‹#›</a:t>
            </a:fld>
            <a:endParaRPr lang="en-ZA"/>
          </a:p>
        </p:txBody>
      </p:sp>
    </p:spTree>
    <p:extLst>
      <p:ext uri="{BB962C8B-B14F-4D97-AF65-F5344CB8AC3E}">
        <p14:creationId xmlns:p14="http://schemas.microsoft.com/office/powerpoint/2010/main" val="31632835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F781-B974-43CC-BF0A-E61A6127BB94}"/>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C75390CE-9AAE-4062-A071-137DC7156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C92FA0-1F85-4F37-86E1-845EF84E6FD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A52C7A05-4A34-4746-83E3-9406049678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DB924B-3303-48C5-97F7-BAB98D96111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4B8CF22B-6001-4864-AAF8-FCB4D7BF575C}"/>
              </a:ext>
            </a:extLst>
          </p:cNvPr>
          <p:cNvSpPr>
            <a:spLocks noGrp="1"/>
          </p:cNvSpPr>
          <p:nvPr>
            <p:ph type="dt" sz="half" idx="10"/>
          </p:nvPr>
        </p:nvSpPr>
        <p:spPr/>
        <p:txBody>
          <a:bodyPr/>
          <a:lstStyle/>
          <a:p>
            <a:fld id="{BA4D06EE-5AE4-4B5C-AAE4-1DD92EF01A83}" type="datetimeFigureOut">
              <a:rPr lang="en-ZA" smtClean="0"/>
              <a:t>2025/01/13</a:t>
            </a:fld>
            <a:endParaRPr lang="en-ZA"/>
          </a:p>
        </p:txBody>
      </p:sp>
      <p:sp>
        <p:nvSpPr>
          <p:cNvPr id="8" name="Footer Placeholder 7">
            <a:extLst>
              <a:ext uri="{FF2B5EF4-FFF2-40B4-BE49-F238E27FC236}">
                <a16:creationId xmlns:a16="http://schemas.microsoft.com/office/drawing/2014/main" id="{F4F6C743-3AD9-405B-8679-32206C81EC07}"/>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C5777F83-B44B-4092-9157-FC9D97B22068}"/>
              </a:ext>
            </a:extLst>
          </p:cNvPr>
          <p:cNvSpPr>
            <a:spLocks noGrp="1"/>
          </p:cNvSpPr>
          <p:nvPr>
            <p:ph type="sldNum" sz="quarter" idx="12"/>
          </p:nvPr>
        </p:nvSpPr>
        <p:spPr/>
        <p:txBody>
          <a:bodyPr/>
          <a:lstStyle/>
          <a:p>
            <a:fld id="{B6D0E8C3-228C-4EB6-8E28-20399E446761}" type="slidenum">
              <a:rPr lang="en-ZA" smtClean="0"/>
              <a:t>‹#›</a:t>
            </a:fld>
            <a:endParaRPr lang="en-ZA"/>
          </a:p>
        </p:txBody>
      </p:sp>
    </p:spTree>
    <p:extLst>
      <p:ext uri="{BB962C8B-B14F-4D97-AF65-F5344CB8AC3E}">
        <p14:creationId xmlns:p14="http://schemas.microsoft.com/office/powerpoint/2010/main" val="29756382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ADDBF-4F6D-4685-A63F-4B19A5729C85}"/>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9251DB69-DD82-4894-B54F-CB7EB6FDB8B5}"/>
              </a:ext>
            </a:extLst>
          </p:cNvPr>
          <p:cNvSpPr>
            <a:spLocks noGrp="1"/>
          </p:cNvSpPr>
          <p:nvPr>
            <p:ph type="dt" sz="half" idx="10"/>
          </p:nvPr>
        </p:nvSpPr>
        <p:spPr/>
        <p:txBody>
          <a:bodyPr/>
          <a:lstStyle/>
          <a:p>
            <a:fld id="{BA4D06EE-5AE4-4B5C-AAE4-1DD92EF01A83}" type="datetimeFigureOut">
              <a:rPr lang="en-ZA" smtClean="0"/>
              <a:t>2025/01/13</a:t>
            </a:fld>
            <a:endParaRPr lang="en-ZA"/>
          </a:p>
        </p:txBody>
      </p:sp>
      <p:sp>
        <p:nvSpPr>
          <p:cNvPr id="4" name="Footer Placeholder 3">
            <a:extLst>
              <a:ext uri="{FF2B5EF4-FFF2-40B4-BE49-F238E27FC236}">
                <a16:creationId xmlns:a16="http://schemas.microsoft.com/office/drawing/2014/main" id="{E7D4BC38-4ED6-4A00-853C-765BDD3E27B7}"/>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E6761B15-69B6-4570-9A9F-280172612C6E}"/>
              </a:ext>
            </a:extLst>
          </p:cNvPr>
          <p:cNvSpPr>
            <a:spLocks noGrp="1"/>
          </p:cNvSpPr>
          <p:nvPr>
            <p:ph type="sldNum" sz="quarter" idx="12"/>
          </p:nvPr>
        </p:nvSpPr>
        <p:spPr/>
        <p:txBody>
          <a:bodyPr/>
          <a:lstStyle/>
          <a:p>
            <a:fld id="{B6D0E8C3-228C-4EB6-8E28-20399E446761}" type="slidenum">
              <a:rPr lang="en-ZA" smtClean="0"/>
              <a:t>‹#›</a:t>
            </a:fld>
            <a:endParaRPr lang="en-ZA"/>
          </a:p>
        </p:txBody>
      </p:sp>
    </p:spTree>
    <p:extLst>
      <p:ext uri="{BB962C8B-B14F-4D97-AF65-F5344CB8AC3E}">
        <p14:creationId xmlns:p14="http://schemas.microsoft.com/office/powerpoint/2010/main" val="2113884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E3515CE-8311-4512-BC52-7E38C5CAF341}" type="datetimeFigureOut">
              <a:rPr lang="en-US" smtClean="0"/>
              <a:t>1/13/2025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6088FC-2FE2-423A-8247-62CDB8E8DA87}" type="slidenum">
              <a:rPr lang="en-US" smtClean="0"/>
              <a:t>‹#›</a:t>
            </a:fld>
            <a:endParaRPr lang="en-US"/>
          </a:p>
        </p:txBody>
      </p:sp>
    </p:spTree>
    <p:extLst>
      <p:ext uri="{BB962C8B-B14F-4D97-AF65-F5344CB8AC3E}">
        <p14:creationId xmlns:p14="http://schemas.microsoft.com/office/powerpoint/2010/main" val="277063201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BEA928B-62AA-4DDF-999F-8A509A9338F3}"/>
              </a:ext>
            </a:extLst>
          </p:cNvPr>
          <p:cNvSpPr>
            <a:spLocks noGrp="1"/>
          </p:cNvSpPr>
          <p:nvPr>
            <p:ph type="dt" sz="half" idx="10"/>
          </p:nvPr>
        </p:nvSpPr>
        <p:spPr/>
        <p:txBody>
          <a:bodyPr/>
          <a:lstStyle/>
          <a:p>
            <a:fld id="{BA4D06EE-5AE4-4B5C-AAE4-1DD92EF01A83}" type="datetimeFigureOut">
              <a:rPr lang="en-ZA" smtClean="0"/>
              <a:t>2025/01/13</a:t>
            </a:fld>
            <a:endParaRPr lang="en-ZA"/>
          </a:p>
        </p:txBody>
      </p:sp>
      <p:sp>
        <p:nvSpPr>
          <p:cNvPr id="3" name="Footer Placeholder 2">
            <a:extLst>
              <a:ext uri="{FF2B5EF4-FFF2-40B4-BE49-F238E27FC236}">
                <a16:creationId xmlns:a16="http://schemas.microsoft.com/office/drawing/2014/main" id="{4556E53F-AF7C-49D8-A598-310505F6914C}"/>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9717513F-F3FA-4863-A45D-4A67AFF6C83F}"/>
              </a:ext>
            </a:extLst>
          </p:cNvPr>
          <p:cNvSpPr>
            <a:spLocks noGrp="1"/>
          </p:cNvSpPr>
          <p:nvPr>
            <p:ph type="sldNum" sz="quarter" idx="12"/>
          </p:nvPr>
        </p:nvSpPr>
        <p:spPr/>
        <p:txBody>
          <a:bodyPr/>
          <a:lstStyle/>
          <a:p>
            <a:fld id="{B6D0E8C3-228C-4EB6-8E28-20399E446761}" type="slidenum">
              <a:rPr lang="en-ZA" smtClean="0"/>
              <a:t>‹#›</a:t>
            </a:fld>
            <a:endParaRPr lang="en-ZA"/>
          </a:p>
        </p:txBody>
      </p:sp>
    </p:spTree>
    <p:extLst>
      <p:ext uri="{BB962C8B-B14F-4D97-AF65-F5344CB8AC3E}">
        <p14:creationId xmlns:p14="http://schemas.microsoft.com/office/powerpoint/2010/main" val="1100639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4555A-4C21-4C23-9381-1F0929EB5E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6A2109B5-D950-461B-9E6B-4AD3A59717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4D2B93BD-DAE6-42D7-8078-412F964176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F6F597-5906-4AAC-8E66-A3FFEB83D271}"/>
              </a:ext>
            </a:extLst>
          </p:cNvPr>
          <p:cNvSpPr>
            <a:spLocks noGrp="1"/>
          </p:cNvSpPr>
          <p:nvPr>
            <p:ph type="dt" sz="half" idx="10"/>
          </p:nvPr>
        </p:nvSpPr>
        <p:spPr/>
        <p:txBody>
          <a:bodyPr/>
          <a:lstStyle/>
          <a:p>
            <a:fld id="{BA4D06EE-5AE4-4B5C-AAE4-1DD92EF01A83}" type="datetimeFigureOut">
              <a:rPr lang="en-ZA" smtClean="0"/>
              <a:t>2025/01/13</a:t>
            </a:fld>
            <a:endParaRPr lang="en-ZA"/>
          </a:p>
        </p:txBody>
      </p:sp>
      <p:sp>
        <p:nvSpPr>
          <p:cNvPr id="6" name="Footer Placeholder 5">
            <a:extLst>
              <a:ext uri="{FF2B5EF4-FFF2-40B4-BE49-F238E27FC236}">
                <a16:creationId xmlns:a16="http://schemas.microsoft.com/office/drawing/2014/main" id="{242ECEEC-D697-4E9D-8C12-8DEBFCC4D87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943530EA-F725-4431-BE6B-10544D93EF6E}"/>
              </a:ext>
            </a:extLst>
          </p:cNvPr>
          <p:cNvSpPr>
            <a:spLocks noGrp="1"/>
          </p:cNvSpPr>
          <p:nvPr>
            <p:ph type="sldNum" sz="quarter" idx="12"/>
          </p:nvPr>
        </p:nvSpPr>
        <p:spPr/>
        <p:txBody>
          <a:bodyPr/>
          <a:lstStyle/>
          <a:p>
            <a:fld id="{B6D0E8C3-228C-4EB6-8E28-20399E446761}" type="slidenum">
              <a:rPr lang="en-ZA" smtClean="0"/>
              <a:t>‹#›</a:t>
            </a:fld>
            <a:endParaRPr lang="en-ZA"/>
          </a:p>
        </p:txBody>
      </p:sp>
    </p:spTree>
    <p:extLst>
      <p:ext uri="{BB962C8B-B14F-4D97-AF65-F5344CB8AC3E}">
        <p14:creationId xmlns:p14="http://schemas.microsoft.com/office/powerpoint/2010/main" val="41510558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9D39F-D492-4BE1-AF05-092D8B1B90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CBEBC649-B92E-410E-9CA0-17DAB5A0D8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34A6355B-B478-4185-9E31-E48322920C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45BF42-92E1-415D-B2DF-DB542254B6E1}"/>
              </a:ext>
            </a:extLst>
          </p:cNvPr>
          <p:cNvSpPr>
            <a:spLocks noGrp="1"/>
          </p:cNvSpPr>
          <p:nvPr>
            <p:ph type="dt" sz="half" idx="10"/>
          </p:nvPr>
        </p:nvSpPr>
        <p:spPr/>
        <p:txBody>
          <a:bodyPr/>
          <a:lstStyle/>
          <a:p>
            <a:fld id="{BA4D06EE-5AE4-4B5C-AAE4-1DD92EF01A83}" type="datetimeFigureOut">
              <a:rPr lang="en-ZA" smtClean="0"/>
              <a:t>2025/01/13</a:t>
            </a:fld>
            <a:endParaRPr lang="en-ZA"/>
          </a:p>
        </p:txBody>
      </p:sp>
      <p:sp>
        <p:nvSpPr>
          <p:cNvPr id="6" name="Footer Placeholder 5">
            <a:extLst>
              <a:ext uri="{FF2B5EF4-FFF2-40B4-BE49-F238E27FC236}">
                <a16:creationId xmlns:a16="http://schemas.microsoft.com/office/drawing/2014/main" id="{4500E0B0-4ADC-4942-AA11-F34AF09E8941}"/>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F7A85302-5A1A-4B17-B377-03DD6D6D5E46}"/>
              </a:ext>
            </a:extLst>
          </p:cNvPr>
          <p:cNvSpPr>
            <a:spLocks noGrp="1"/>
          </p:cNvSpPr>
          <p:nvPr>
            <p:ph type="sldNum" sz="quarter" idx="12"/>
          </p:nvPr>
        </p:nvSpPr>
        <p:spPr/>
        <p:txBody>
          <a:bodyPr/>
          <a:lstStyle/>
          <a:p>
            <a:fld id="{B6D0E8C3-228C-4EB6-8E28-20399E446761}" type="slidenum">
              <a:rPr lang="en-ZA" smtClean="0"/>
              <a:t>‹#›</a:t>
            </a:fld>
            <a:endParaRPr lang="en-ZA"/>
          </a:p>
        </p:txBody>
      </p:sp>
    </p:spTree>
    <p:extLst>
      <p:ext uri="{BB962C8B-B14F-4D97-AF65-F5344CB8AC3E}">
        <p14:creationId xmlns:p14="http://schemas.microsoft.com/office/powerpoint/2010/main" val="3374798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00D21-038A-4A6E-9A7A-4AD5F6688F66}"/>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20A03F89-4EEC-49E2-86C2-0F9C27F4ED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9FB400F8-B7B7-4526-A845-D55F3F5AB488}"/>
              </a:ext>
            </a:extLst>
          </p:cNvPr>
          <p:cNvSpPr>
            <a:spLocks noGrp="1"/>
          </p:cNvSpPr>
          <p:nvPr>
            <p:ph type="dt" sz="half" idx="10"/>
          </p:nvPr>
        </p:nvSpPr>
        <p:spPr/>
        <p:txBody>
          <a:bodyPr/>
          <a:lstStyle/>
          <a:p>
            <a:fld id="{BA4D06EE-5AE4-4B5C-AAE4-1DD92EF01A83}" type="datetimeFigureOut">
              <a:rPr lang="en-ZA" smtClean="0"/>
              <a:t>2025/01/13</a:t>
            </a:fld>
            <a:endParaRPr lang="en-ZA"/>
          </a:p>
        </p:txBody>
      </p:sp>
      <p:sp>
        <p:nvSpPr>
          <p:cNvPr id="5" name="Footer Placeholder 4">
            <a:extLst>
              <a:ext uri="{FF2B5EF4-FFF2-40B4-BE49-F238E27FC236}">
                <a16:creationId xmlns:a16="http://schemas.microsoft.com/office/drawing/2014/main" id="{9B298DA3-6620-4980-906B-41202AC7976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3BF4AEE-FB12-426C-B9E5-99AD7CDDAE66}"/>
              </a:ext>
            </a:extLst>
          </p:cNvPr>
          <p:cNvSpPr>
            <a:spLocks noGrp="1"/>
          </p:cNvSpPr>
          <p:nvPr>
            <p:ph type="sldNum" sz="quarter" idx="12"/>
          </p:nvPr>
        </p:nvSpPr>
        <p:spPr/>
        <p:txBody>
          <a:bodyPr/>
          <a:lstStyle/>
          <a:p>
            <a:fld id="{B6D0E8C3-228C-4EB6-8E28-20399E446761}" type="slidenum">
              <a:rPr lang="en-ZA" smtClean="0"/>
              <a:t>‹#›</a:t>
            </a:fld>
            <a:endParaRPr lang="en-ZA"/>
          </a:p>
        </p:txBody>
      </p:sp>
    </p:spTree>
    <p:extLst>
      <p:ext uri="{BB962C8B-B14F-4D97-AF65-F5344CB8AC3E}">
        <p14:creationId xmlns:p14="http://schemas.microsoft.com/office/powerpoint/2010/main" val="39341417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ADB5FE-3936-436C-9289-71DA87BEE17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FADB0B44-E13C-48B9-99E9-6E75A0BD47C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C121B2D-7572-4BAA-A290-110DC14A9203}"/>
              </a:ext>
            </a:extLst>
          </p:cNvPr>
          <p:cNvSpPr>
            <a:spLocks noGrp="1"/>
          </p:cNvSpPr>
          <p:nvPr>
            <p:ph type="dt" sz="half" idx="10"/>
          </p:nvPr>
        </p:nvSpPr>
        <p:spPr/>
        <p:txBody>
          <a:bodyPr/>
          <a:lstStyle/>
          <a:p>
            <a:fld id="{BA4D06EE-5AE4-4B5C-AAE4-1DD92EF01A83}" type="datetimeFigureOut">
              <a:rPr lang="en-ZA" smtClean="0"/>
              <a:t>2025/01/13</a:t>
            </a:fld>
            <a:endParaRPr lang="en-ZA"/>
          </a:p>
        </p:txBody>
      </p:sp>
      <p:sp>
        <p:nvSpPr>
          <p:cNvPr id="5" name="Footer Placeholder 4">
            <a:extLst>
              <a:ext uri="{FF2B5EF4-FFF2-40B4-BE49-F238E27FC236}">
                <a16:creationId xmlns:a16="http://schemas.microsoft.com/office/drawing/2014/main" id="{24EFA574-560A-4EB7-B098-ACC0D3F704F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0C43A49-C2F5-4108-BD71-3AF1E13054FE}"/>
              </a:ext>
            </a:extLst>
          </p:cNvPr>
          <p:cNvSpPr>
            <a:spLocks noGrp="1"/>
          </p:cNvSpPr>
          <p:nvPr>
            <p:ph type="sldNum" sz="quarter" idx="12"/>
          </p:nvPr>
        </p:nvSpPr>
        <p:spPr/>
        <p:txBody>
          <a:bodyPr/>
          <a:lstStyle/>
          <a:p>
            <a:fld id="{B6D0E8C3-228C-4EB6-8E28-20399E446761}" type="slidenum">
              <a:rPr lang="en-ZA" smtClean="0"/>
              <a:t>‹#›</a:t>
            </a:fld>
            <a:endParaRPr lang="en-ZA"/>
          </a:p>
        </p:txBody>
      </p:sp>
    </p:spTree>
    <p:extLst>
      <p:ext uri="{BB962C8B-B14F-4D97-AF65-F5344CB8AC3E}">
        <p14:creationId xmlns:p14="http://schemas.microsoft.com/office/powerpoint/2010/main" val="28438103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6F8CD17-34DD-4A26-AFCB-1E0BF06348E0}"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6083399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A8C91B4C-494C-495D-A422-D197E2F3268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4380890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6C4E560-C4B0-428B-A813-7BCEA3247654}"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07925676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71235C5-288B-497D-91E5-9BF4C24E84DF}"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3778070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5DE9AF78-118D-4126-A5A2-D955F7BF857B}"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4903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3515CE-8311-4512-BC52-7E38C5CAF341}"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6088FC-2FE2-423A-8247-62CDB8E8DA87}" type="slidenum">
              <a:rPr lang="en-US" smtClean="0"/>
              <a:t>‹#›</a:t>
            </a:fld>
            <a:endParaRPr lang="en-US"/>
          </a:p>
        </p:txBody>
      </p:sp>
    </p:spTree>
    <p:extLst>
      <p:ext uri="{BB962C8B-B14F-4D97-AF65-F5344CB8AC3E}">
        <p14:creationId xmlns:p14="http://schemas.microsoft.com/office/powerpoint/2010/main" val="33074291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71AB0E6-D96F-4A44-9686-CF1754C1DD58}"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0968537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851FC375-FB73-43F3-9280-76CB8631AFB0}"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25334403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65F287A-B999-4868-AF11-7360093D875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33980998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20AAAB1-9C9C-411F-AA1E-B03552D72829}"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6998529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AE71BDB-2DFC-4BA6-80B3-0C531EA91112}"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11785331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CB214EB-ABDC-4DB2-BB0C-BD42AEB98950}"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79997171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C0C59-D73D-B680-1368-AF0FDF0758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F7355E-687B-95FC-BFF8-38D396858D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8A3272-3337-5123-1116-A1BEFA02858D}"/>
              </a:ext>
            </a:extLst>
          </p:cNvPr>
          <p:cNvSpPr>
            <a:spLocks noGrp="1"/>
          </p:cNvSpPr>
          <p:nvPr>
            <p:ph type="dt" sz="half" idx="10"/>
          </p:nvPr>
        </p:nvSpPr>
        <p:spPr/>
        <p:txBody>
          <a:bodyPr/>
          <a:lstStyle/>
          <a:p>
            <a:fld id="{D2C59D6C-5523-934D-A795-F77FD4B8C981}" type="datetimeFigureOut">
              <a:rPr lang="en-US" smtClean="0"/>
              <a:t>1/13/2025</a:t>
            </a:fld>
            <a:endParaRPr lang="en-US"/>
          </a:p>
        </p:txBody>
      </p:sp>
      <p:sp>
        <p:nvSpPr>
          <p:cNvPr id="5" name="Footer Placeholder 4">
            <a:extLst>
              <a:ext uri="{FF2B5EF4-FFF2-40B4-BE49-F238E27FC236}">
                <a16:creationId xmlns:a16="http://schemas.microsoft.com/office/drawing/2014/main" id="{72C8FE55-3EBD-F1AD-CE4C-0D01BDE06D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4081FD-2E12-66EE-C101-C3D9FFD66EF0}"/>
              </a:ext>
            </a:extLst>
          </p:cNvPr>
          <p:cNvSpPr>
            <a:spLocks noGrp="1"/>
          </p:cNvSpPr>
          <p:nvPr>
            <p:ph type="sldNum" sz="quarter" idx="12"/>
          </p:nvPr>
        </p:nvSpPr>
        <p:spPr/>
        <p:txBody>
          <a:bodyPr/>
          <a:lstStyle/>
          <a:p>
            <a:fld id="{0ACF0D81-7276-B04C-B4D8-62B31E6D962C}" type="slidenum">
              <a:rPr lang="en-US" smtClean="0"/>
              <a:t>‹#›</a:t>
            </a:fld>
            <a:endParaRPr lang="en-US"/>
          </a:p>
        </p:txBody>
      </p:sp>
    </p:spTree>
    <p:extLst>
      <p:ext uri="{BB962C8B-B14F-4D97-AF65-F5344CB8AC3E}">
        <p14:creationId xmlns:p14="http://schemas.microsoft.com/office/powerpoint/2010/main" val="9086065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F2036-9BB2-49C9-5CB0-5CDADA009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35A883-52AA-A7A2-6212-5F30D22669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1F248-B6CE-9E29-568F-289EA248EB7B}"/>
              </a:ext>
            </a:extLst>
          </p:cNvPr>
          <p:cNvSpPr>
            <a:spLocks noGrp="1"/>
          </p:cNvSpPr>
          <p:nvPr>
            <p:ph type="dt" sz="half" idx="10"/>
          </p:nvPr>
        </p:nvSpPr>
        <p:spPr/>
        <p:txBody>
          <a:bodyPr/>
          <a:lstStyle/>
          <a:p>
            <a:fld id="{D2C59D6C-5523-934D-A795-F77FD4B8C981}" type="datetimeFigureOut">
              <a:rPr lang="en-US" smtClean="0"/>
              <a:t>1/13/2025</a:t>
            </a:fld>
            <a:endParaRPr lang="en-US"/>
          </a:p>
        </p:txBody>
      </p:sp>
      <p:sp>
        <p:nvSpPr>
          <p:cNvPr id="5" name="Footer Placeholder 4">
            <a:extLst>
              <a:ext uri="{FF2B5EF4-FFF2-40B4-BE49-F238E27FC236}">
                <a16:creationId xmlns:a16="http://schemas.microsoft.com/office/drawing/2014/main" id="{F7DF2953-2637-4EC3-FE26-B08BC6045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F1B5C-B3CE-7C36-27B1-9A92BD5288BC}"/>
              </a:ext>
            </a:extLst>
          </p:cNvPr>
          <p:cNvSpPr>
            <a:spLocks noGrp="1"/>
          </p:cNvSpPr>
          <p:nvPr>
            <p:ph type="sldNum" sz="quarter" idx="12"/>
          </p:nvPr>
        </p:nvSpPr>
        <p:spPr/>
        <p:txBody>
          <a:bodyPr/>
          <a:lstStyle/>
          <a:p>
            <a:fld id="{0ACF0D81-7276-B04C-B4D8-62B31E6D962C}" type="slidenum">
              <a:rPr lang="en-US" smtClean="0"/>
              <a:t>‹#›</a:t>
            </a:fld>
            <a:endParaRPr lang="en-US"/>
          </a:p>
        </p:txBody>
      </p:sp>
    </p:spTree>
    <p:extLst>
      <p:ext uri="{BB962C8B-B14F-4D97-AF65-F5344CB8AC3E}">
        <p14:creationId xmlns:p14="http://schemas.microsoft.com/office/powerpoint/2010/main" val="35516745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37CA-DD8A-6070-D675-A128B29671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58B205-594F-50A2-3779-649D335611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E2385D4-BFAE-38E8-D9FD-9E3D0A1A4B70}"/>
              </a:ext>
            </a:extLst>
          </p:cNvPr>
          <p:cNvSpPr>
            <a:spLocks noGrp="1"/>
          </p:cNvSpPr>
          <p:nvPr>
            <p:ph type="dt" sz="half" idx="10"/>
          </p:nvPr>
        </p:nvSpPr>
        <p:spPr/>
        <p:txBody>
          <a:bodyPr/>
          <a:lstStyle/>
          <a:p>
            <a:fld id="{D2C59D6C-5523-934D-A795-F77FD4B8C981}" type="datetimeFigureOut">
              <a:rPr lang="en-US" smtClean="0"/>
              <a:t>1/13/2025</a:t>
            </a:fld>
            <a:endParaRPr lang="en-US"/>
          </a:p>
        </p:txBody>
      </p:sp>
      <p:sp>
        <p:nvSpPr>
          <p:cNvPr id="5" name="Footer Placeholder 4">
            <a:extLst>
              <a:ext uri="{FF2B5EF4-FFF2-40B4-BE49-F238E27FC236}">
                <a16:creationId xmlns:a16="http://schemas.microsoft.com/office/drawing/2014/main" id="{ABD281DF-E65B-315F-6049-AF09A4CD79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53D0C-CEC8-41FE-A28D-8C8115C3C711}"/>
              </a:ext>
            </a:extLst>
          </p:cNvPr>
          <p:cNvSpPr>
            <a:spLocks noGrp="1"/>
          </p:cNvSpPr>
          <p:nvPr>
            <p:ph type="sldNum" sz="quarter" idx="12"/>
          </p:nvPr>
        </p:nvSpPr>
        <p:spPr/>
        <p:txBody>
          <a:bodyPr/>
          <a:lstStyle/>
          <a:p>
            <a:fld id="{0ACF0D81-7276-B04C-B4D8-62B31E6D962C}" type="slidenum">
              <a:rPr lang="en-US" smtClean="0"/>
              <a:t>‹#›</a:t>
            </a:fld>
            <a:endParaRPr lang="en-US"/>
          </a:p>
        </p:txBody>
      </p:sp>
    </p:spTree>
    <p:extLst>
      <p:ext uri="{BB962C8B-B14F-4D97-AF65-F5344CB8AC3E}">
        <p14:creationId xmlns:p14="http://schemas.microsoft.com/office/powerpoint/2010/main" val="153324538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B8129-51DE-C226-31A0-EF582FE4D9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4768BE-93A2-E5AB-9C14-E6A1A1114B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ED3F3C-5195-47FB-B90A-7ED4630739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FD7BBB1-EF0B-CF6C-E501-05A14065B2AB}"/>
              </a:ext>
            </a:extLst>
          </p:cNvPr>
          <p:cNvSpPr>
            <a:spLocks noGrp="1"/>
          </p:cNvSpPr>
          <p:nvPr>
            <p:ph type="dt" sz="half" idx="10"/>
          </p:nvPr>
        </p:nvSpPr>
        <p:spPr/>
        <p:txBody>
          <a:bodyPr/>
          <a:lstStyle/>
          <a:p>
            <a:fld id="{D2C59D6C-5523-934D-A795-F77FD4B8C981}" type="datetimeFigureOut">
              <a:rPr lang="en-US" smtClean="0"/>
              <a:t>1/13/2025</a:t>
            </a:fld>
            <a:endParaRPr lang="en-US"/>
          </a:p>
        </p:txBody>
      </p:sp>
      <p:sp>
        <p:nvSpPr>
          <p:cNvPr id="6" name="Footer Placeholder 5">
            <a:extLst>
              <a:ext uri="{FF2B5EF4-FFF2-40B4-BE49-F238E27FC236}">
                <a16:creationId xmlns:a16="http://schemas.microsoft.com/office/drawing/2014/main" id="{6DDBBD7B-9B5B-2761-5BF0-F98F0A2440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B76287-B09F-F229-25DB-7ACE3A9CBA66}"/>
              </a:ext>
            </a:extLst>
          </p:cNvPr>
          <p:cNvSpPr>
            <a:spLocks noGrp="1"/>
          </p:cNvSpPr>
          <p:nvPr>
            <p:ph type="sldNum" sz="quarter" idx="12"/>
          </p:nvPr>
        </p:nvSpPr>
        <p:spPr/>
        <p:txBody>
          <a:bodyPr/>
          <a:lstStyle/>
          <a:p>
            <a:fld id="{0ACF0D81-7276-B04C-B4D8-62B31E6D962C}" type="slidenum">
              <a:rPr lang="en-US" smtClean="0"/>
              <a:t>‹#›</a:t>
            </a:fld>
            <a:endParaRPr lang="en-US"/>
          </a:p>
        </p:txBody>
      </p:sp>
    </p:spTree>
    <p:extLst>
      <p:ext uri="{BB962C8B-B14F-4D97-AF65-F5344CB8AC3E}">
        <p14:creationId xmlns:p14="http://schemas.microsoft.com/office/powerpoint/2010/main" val="34273702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E3515CE-8311-4512-BC52-7E38C5CAF341}" type="datetimeFigureOut">
              <a:rPr lang="en-US" smtClean="0"/>
              <a:t>1/13/2025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6088FC-2FE2-423A-8247-62CDB8E8DA87}" type="slidenum">
              <a:rPr lang="en-US" smtClean="0"/>
              <a:t>‹#›</a:t>
            </a:fld>
            <a:endParaRPr lang="en-US"/>
          </a:p>
        </p:txBody>
      </p:sp>
    </p:spTree>
    <p:extLst>
      <p:ext uri="{BB962C8B-B14F-4D97-AF65-F5344CB8AC3E}">
        <p14:creationId xmlns:p14="http://schemas.microsoft.com/office/powerpoint/2010/main" val="17542697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BE1B-CCAC-8DE1-AB6D-BF56F02168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1C5642B-D58F-1BE5-0F6C-12C89A16E5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D9D6D3F-D663-42C8-62B6-FDA08AC7ED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CB26650-2EE8-B51D-28AC-C0DAC165E1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AD07145-6DFD-60F3-2C88-D0DF5F592A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346D59-1C11-DFF4-CE39-4BA7DF78ADB1}"/>
              </a:ext>
            </a:extLst>
          </p:cNvPr>
          <p:cNvSpPr>
            <a:spLocks noGrp="1"/>
          </p:cNvSpPr>
          <p:nvPr>
            <p:ph type="dt" sz="half" idx="10"/>
          </p:nvPr>
        </p:nvSpPr>
        <p:spPr/>
        <p:txBody>
          <a:bodyPr/>
          <a:lstStyle/>
          <a:p>
            <a:fld id="{D2C59D6C-5523-934D-A795-F77FD4B8C981}" type="datetimeFigureOut">
              <a:rPr lang="en-US" smtClean="0"/>
              <a:t>1/13/2025</a:t>
            </a:fld>
            <a:endParaRPr lang="en-US"/>
          </a:p>
        </p:txBody>
      </p:sp>
      <p:sp>
        <p:nvSpPr>
          <p:cNvPr id="8" name="Footer Placeholder 7">
            <a:extLst>
              <a:ext uri="{FF2B5EF4-FFF2-40B4-BE49-F238E27FC236}">
                <a16:creationId xmlns:a16="http://schemas.microsoft.com/office/drawing/2014/main" id="{DBAC8667-BD47-CA45-4A2B-D61BF70CFD4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6400D7-41EE-41D1-F3CC-64948CEC0B5F}"/>
              </a:ext>
            </a:extLst>
          </p:cNvPr>
          <p:cNvSpPr>
            <a:spLocks noGrp="1"/>
          </p:cNvSpPr>
          <p:nvPr>
            <p:ph type="sldNum" sz="quarter" idx="12"/>
          </p:nvPr>
        </p:nvSpPr>
        <p:spPr/>
        <p:txBody>
          <a:bodyPr/>
          <a:lstStyle/>
          <a:p>
            <a:fld id="{0ACF0D81-7276-B04C-B4D8-62B31E6D962C}" type="slidenum">
              <a:rPr lang="en-US" smtClean="0"/>
              <a:t>‹#›</a:t>
            </a:fld>
            <a:endParaRPr lang="en-US"/>
          </a:p>
        </p:txBody>
      </p:sp>
    </p:spTree>
    <p:extLst>
      <p:ext uri="{BB962C8B-B14F-4D97-AF65-F5344CB8AC3E}">
        <p14:creationId xmlns:p14="http://schemas.microsoft.com/office/powerpoint/2010/main" val="32742329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2FB50-FF41-D8B7-D1DB-233EA3D356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D3606E-F31C-BDDB-CB7C-6ADEED97B892}"/>
              </a:ext>
            </a:extLst>
          </p:cNvPr>
          <p:cNvSpPr>
            <a:spLocks noGrp="1"/>
          </p:cNvSpPr>
          <p:nvPr>
            <p:ph type="dt" sz="half" idx="10"/>
          </p:nvPr>
        </p:nvSpPr>
        <p:spPr/>
        <p:txBody>
          <a:bodyPr/>
          <a:lstStyle/>
          <a:p>
            <a:fld id="{D2C59D6C-5523-934D-A795-F77FD4B8C981}" type="datetimeFigureOut">
              <a:rPr lang="en-US" smtClean="0"/>
              <a:t>1/13/2025</a:t>
            </a:fld>
            <a:endParaRPr lang="en-US"/>
          </a:p>
        </p:txBody>
      </p:sp>
      <p:sp>
        <p:nvSpPr>
          <p:cNvPr id="4" name="Footer Placeholder 3">
            <a:extLst>
              <a:ext uri="{FF2B5EF4-FFF2-40B4-BE49-F238E27FC236}">
                <a16:creationId xmlns:a16="http://schemas.microsoft.com/office/drawing/2014/main" id="{EB848D49-5D49-D93D-D49C-997A7A50BF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5A710E-07E6-0770-3DAC-6D2EDAB8BD0F}"/>
              </a:ext>
            </a:extLst>
          </p:cNvPr>
          <p:cNvSpPr>
            <a:spLocks noGrp="1"/>
          </p:cNvSpPr>
          <p:nvPr>
            <p:ph type="sldNum" sz="quarter" idx="12"/>
          </p:nvPr>
        </p:nvSpPr>
        <p:spPr/>
        <p:txBody>
          <a:bodyPr/>
          <a:lstStyle/>
          <a:p>
            <a:fld id="{0ACF0D81-7276-B04C-B4D8-62B31E6D962C}" type="slidenum">
              <a:rPr lang="en-US" smtClean="0"/>
              <a:t>‹#›</a:t>
            </a:fld>
            <a:endParaRPr lang="en-US"/>
          </a:p>
        </p:txBody>
      </p:sp>
    </p:spTree>
    <p:extLst>
      <p:ext uri="{BB962C8B-B14F-4D97-AF65-F5344CB8AC3E}">
        <p14:creationId xmlns:p14="http://schemas.microsoft.com/office/powerpoint/2010/main" val="6058275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2D3A0D-B8D9-9F70-8A35-644752DC84BD}"/>
              </a:ext>
            </a:extLst>
          </p:cNvPr>
          <p:cNvSpPr>
            <a:spLocks noGrp="1"/>
          </p:cNvSpPr>
          <p:nvPr>
            <p:ph type="dt" sz="half" idx="10"/>
          </p:nvPr>
        </p:nvSpPr>
        <p:spPr/>
        <p:txBody>
          <a:bodyPr/>
          <a:lstStyle/>
          <a:p>
            <a:fld id="{D2C59D6C-5523-934D-A795-F77FD4B8C981}" type="datetimeFigureOut">
              <a:rPr lang="en-US" smtClean="0"/>
              <a:t>1/13/2025</a:t>
            </a:fld>
            <a:endParaRPr lang="en-US"/>
          </a:p>
        </p:txBody>
      </p:sp>
      <p:sp>
        <p:nvSpPr>
          <p:cNvPr id="3" name="Footer Placeholder 2">
            <a:extLst>
              <a:ext uri="{FF2B5EF4-FFF2-40B4-BE49-F238E27FC236}">
                <a16:creationId xmlns:a16="http://schemas.microsoft.com/office/drawing/2014/main" id="{FC127FBA-2103-1F11-9FF3-EF8FFD06BE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0E0AEA-0F30-8688-ED84-31C4FB46162E}"/>
              </a:ext>
            </a:extLst>
          </p:cNvPr>
          <p:cNvSpPr>
            <a:spLocks noGrp="1"/>
          </p:cNvSpPr>
          <p:nvPr>
            <p:ph type="sldNum" sz="quarter" idx="12"/>
          </p:nvPr>
        </p:nvSpPr>
        <p:spPr/>
        <p:txBody>
          <a:bodyPr/>
          <a:lstStyle/>
          <a:p>
            <a:fld id="{0ACF0D81-7276-B04C-B4D8-62B31E6D962C}" type="slidenum">
              <a:rPr lang="en-US" smtClean="0"/>
              <a:t>‹#›</a:t>
            </a:fld>
            <a:endParaRPr lang="en-US"/>
          </a:p>
        </p:txBody>
      </p:sp>
    </p:spTree>
    <p:extLst>
      <p:ext uri="{BB962C8B-B14F-4D97-AF65-F5344CB8AC3E}">
        <p14:creationId xmlns:p14="http://schemas.microsoft.com/office/powerpoint/2010/main" val="3682592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C4473-B5F0-4A11-E22D-73F071B7AA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4C697A-35F1-BC64-8A72-F3D685B79A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B17002-9870-21A1-FB07-571895969E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092F81-DA55-9D0D-2AD2-BFABE1362E2E}"/>
              </a:ext>
            </a:extLst>
          </p:cNvPr>
          <p:cNvSpPr>
            <a:spLocks noGrp="1"/>
          </p:cNvSpPr>
          <p:nvPr>
            <p:ph type="dt" sz="half" idx="10"/>
          </p:nvPr>
        </p:nvSpPr>
        <p:spPr/>
        <p:txBody>
          <a:bodyPr/>
          <a:lstStyle/>
          <a:p>
            <a:fld id="{D2C59D6C-5523-934D-A795-F77FD4B8C981}" type="datetimeFigureOut">
              <a:rPr lang="en-US" smtClean="0"/>
              <a:t>1/13/2025</a:t>
            </a:fld>
            <a:endParaRPr lang="en-US"/>
          </a:p>
        </p:txBody>
      </p:sp>
      <p:sp>
        <p:nvSpPr>
          <p:cNvPr id="6" name="Footer Placeholder 5">
            <a:extLst>
              <a:ext uri="{FF2B5EF4-FFF2-40B4-BE49-F238E27FC236}">
                <a16:creationId xmlns:a16="http://schemas.microsoft.com/office/drawing/2014/main" id="{31BB3D1C-7420-376C-E1D6-C60502E655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262C89-5B50-D38D-F45B-5FAB5187886A}"/>
              </a:ext>
            </a:extLst>
          </p:cNvPr>
          <p:cNvSpPr>
            <a:spLocks noGrp="1"/>
          </p:cNvSpPr>
          <p:nvPr>
            <p:ph type="sldNum" sz="quarter" idx="12"/>
          </p:nvPr>
        </p:nvSpPr>
        <p:spPr/>
        <p:txBody>
          <a:bodyPr/>
          <a:lstStyle/>
          <a:p>
            <a:fld id="{0ACF0D81-7276-B04C-B4D8-62B31E6D962C}" type="slidenum">
              <a:rPr lang="en-US" smtClean="0"/>
              <a:t>‹#›</a:t>
            </a:fld>
            <a:endParaRPr lang="en-US"/>
          </a:p>
        </p:txBody>
      </p:sp>
    </p:spTree>
    <p:extLst>
      <p:ext uri="{BB962C8B-B14F-4D97-AF65-F5344CB8AC3E}">
        <p14:creationId xmlns:p14="http://schemas.microsoft.com/office/powerpoint/2010/main" val="29309913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9EFE4-A975-E56E-2AAD-D1561ABBC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21F8BB-D771-2B44-EEB2-5296B33AD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AE2404-DC8E-CE60-0A1D-F5CBFF6101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4F135E-6C59-2D85-77F8-5C01FFDA726B}"/>
              </a:ext>
            </a:extLst>
          </p:cNvPr>
          <p:cNvSpPr>
            <a:spLocks noGrp="1"/>
          </p:cNvSpPr>
          <p:nvPr>
            <p:ph type="dt" sz="half" idx="10"/>
          </p:nvPr>
        </p:nvSpPr>
        <p:spPr/>
        <p:txBody>
          <a:bodyPr/>
          <a:lstStyle/>
          <a:p>
            <a:fld id="{D2C59D6C-5523-934D-A795-F77FD4B8C981}" type="datetimeFigureOut">
              <a:rPr lang="en-US" smtClean="0"/>
              <a:t>1/13/2025</a:t>
            </a:fld>
            <a:endParaRPr lang="en-US"/>
          </a:p>
        </p:txBody>
      </p:sp>
      <p:sp>
        <p:nvSpPr>
          <p:cNvPr id="6" name="Footer Placeholder 5">
            <a:extLst>
              <a:ext uri="{FF2B5EF4-FFF2-40B4-BE49-F238E27FC236}">
                <a16:creationId xmlns:a16="http://schemas.microsoft.com/office/drawing/2014/main" id="{04D59D78-120F-71E4-A095-7659ADB1C1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3FB602-AC7F-3DE7-CADB-AD0127FF40AB}"/>
              </a:ext>
            </a:extLst>
          </p:cNvPr>
          <p:cNvSpPr>
            <a:spLocks noGrp="1"/>
          </p:cNvSpPr>
          <p:nvPr>
            <p:ph type="sldNum" sz="quarter" idx="12"/>
          </p:nvPr>
        </p:nvSpPr>
        <p:spPr/>
        <p:txBody>
          <a:bodyPr/>
          <a:lstStyle/>
          <a:p>
            <a:fld id="{0ACF0D81-7276-B04C-B4D8-62B31E6D962C}" type="slidenum">
              <a:rPr lang="en-US" smtClean="0"/>
              <a:t>‹#›</a:t>
            </a:fld>
            <a:endParaRPr lang="en-US"/>
          </a:p>
        </p:txBody>
      </p:sp>
    </p:spTree>
    <p:extLst>
      <p:ext uri="{BB962C8B-B14F-4D97-AF65-F5344CB8AC3E}">
        <p14:creationId xmlns:p14="http://schemas.microsoft.com/office/powerpoint/2010/main" val="275864631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8C068-9065-4359-E768-12D4F3B736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035C2B-BD54-EADE-B619-1EC6718071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534BE7-E38B-880C-6D5C-3C84E74A51DA}"/>
              </a:ext>
            </a:extLst>
          </p:cNvPr>
          <p:cNvSpPr>
            <a:spLocks noGrp="1"/>
          </p:cNvSpPr>
          <p:nvPr>
            <p:ph type="dt" sz="half" idx="10"/>
          </p:nvPr>
        </p:nvSpPr>
        <p:spPr/>
        <p:txBody>
          <a:bodyPr/>
          <a:lstStyle/>
          <a:p>
            <a:fld id="{D2C59D6C-5523-934D-A795-F77FD4B8C981}" type="datetimeFigureOut">
              <a:rPr lang="en-US" smtClean="0"/>
              <a:t>1/13/2025</a:t>
            </a:fld>
            <a:endParaRPr lang="en-US"/>
          </a:p>
        </p:txBody>
      </p:sp>
      <p:sp>
        <p:nvSpPr>
          <p:cNvPr id="5" name="Footer Placeholder 4">
            <a:extLst>
              <a:ext uri="{FF2B5EF4-FFF2-40B4-BE49-F238E27FC236}">
                <a16:creationId xmlns:a16="http://schemas.microsoft.com/office/drawing/2014/main" id="{8C42C301-E4CA-ECDC-A0F3-4C5AF2776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643BB8-984B-FD4D-F11A-9C28E09ECDD5}"/>
              </a:ext>
            </a:extLst>
          </p:cNvPr>
          <p:cNvSpPr>
            <a:spLocks noGrp="1"/>
          </p:cNvSpPr>
          <p:nvPr>
            <p:ph type="sldNum" sz="quarter" idx="12"/>
          </p:nvPr>
        </p:nvSpPr>
        <p:spPr/>
        <p:txBody>
          <a:bodyPr/>
          <a:lstStyle/>
          <a:p>
            <a:fld id="{0ACF0D81-7276-B04C-B4D8-62B31E6D962C}" type="slidenum">
              <a:rPr lang="en-US" smtClean="0"/>
              <a:t>‹#›</a:t>
            </a:fld>
            <a:endParaRPr lang="en-US"/>
          </a:p>
        </p:txBody>
      </p:sp>
    </p:spTree>
    <p:extLst>
      <p:ext uri="{BB962C8B-B14F-4D97-AF65-F5344CB8AC3E}">
        <p14:creationId xmlns:p14="http://schemas.microsoft.com/office/powerpoint/2010/main" val="31296331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943556-5EF8-CBFB-1104-FCE014A4EB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E83D1C-0C43-8501-BB75-DFF75571DA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8EE68C-3E25-8D3C-628B-830D874BBD19}"/>
              </a:ext>
            </a:extLst>
          </p:cNvPr>
          <p:cNvSpPr>
            <a:spLocks noGrp="1"/>
          </p:cNvSpPr>
          <p:nvPr>
            <p:ph type="dt" sz="half" idx="10"/>
          </p:nvPr>
        </p:nvSpPr>
        <p:spPr/>
        <p:txBody>
          <a:bodyPr/>
          <a:lstStyle/>
          <a:p>
            <a:fld id="{D2C59D6C-5523-934D-A795-F77FD4B8C981}" type="datetimeFigureOut">
              <a:rPr lang="en-US" smtClean="0"/>
              <a:t>1/13/2025</a:t>
            </a:fld>
            <a:endParaRPr lang="en-US"/>
          </a:p>
        </p:txBody>
      </p:sp>
      <p:sp>
        <p:nvSpPr>
          <p:cNvPr id="5" name="Footer Placeholder 4">
            <a:extLst>
              <a:ext uri="{FF2B5EF4-FFF2-40B4-BE49-F238E27FC236}">
                <a16:creationId xmlns:a16="http://schemas.microsoft.com/office/drawing/2014/main" id="{6C4ABF5F-E45F-48B0-ADB0-05128EBA2D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506DC8-138D-CAB8-1A13-097EA51E0F24}"/>
              </a:ext>
            </a:extLst>
          </p:cNvPr>
          <p:cNvSpPr>
            <a:spLocks noGrp="1"/>
          </p:cNvSpPr>
          <p:nvPr>
            <p:ph type="sldNum" sz="quarter" idx="12"/>
          </p:nvPr>
        </p:nvSpPr>
        <p:spPr/>
        <p:txBody>
          <a:bodyPr/>
          <a:lstStyle/>
          <a:p>
            <a:fld id="{0ACF0D81-7276-B04C-B4D8-62B31E6D962C}" type="slidenum">
              <a:rPr lang="en-US" smtClean="0"/>
              <a:t>‹#›</a:t>
            </a:fld>
            <a:endParaRPr lang="en-US"/>
          </a:p>
        </p:txBody>
      </p:sp>
    </p:spTree>
    <p:extLst>
      <p:ext uri="{BB962C8B-B14F-4D97-AF65-F5344CB8AC3E}">
        <p14:creationId xmlns:p14="http://schemas.microsoft.com/office/powerpoint/2010/main" val="290705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E3515CE-8311-4512-BC52-7E38C5CAF341}" type="datetimeFigureOut">
              <a:rPr lang="en-US" smtClean="0"/>
              <a:t>1/13/2025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6088FC-2FE2-423A-8247-62CDB8E8DA87}" type="slidenum">
              <a:rPr lang="en-US" smtClean="0"/>
              <a:t>‹#›</a:t>
            </a:fld>
            <a:endParaRPr lang="en-US"/>
          </a:p>
        </p:txBody>
      </p:sp>
    </p:spTree>
    <p:extLst>
      <p:ext uri="{BB962C8B-B14F-4D97-AF65-F5344CB8AC3E}">
        <p14:creationId xmlns:p14="http://schemas.microsoft.com/office/powerpoint/2010/main" val="534784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3515CE-8311-4512-BC52-7E38C5CAF341}" type="datetimeFigureOut">
              <a:rPr lang="en-US" smtClean="0"/>
              <a:t>1/13/2025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6088FC-2FE2-423A-8247-62CDB8E8DA87}" type="slidenum">
              <a:rPr lang="en-US" smtClean="0"/>
              <a:t>‹#›</a:t>
            </a:fld>
            <a:endParaRPr lang="en-US"/>
          </a:p>
        </p:txBody>
      </p:sp>
    </p:spTree>
    <p:extLst>
      <p:ext uri="{BB962C8B-B14F-4D97-AF65-F5344CB8AC3E}">
        <p14:creationId xmlns:p14="http://schemas.microsoft.com/office/powerpoint/2010/main" val="4067171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3515CE-8311-4512-BC52-7E38C5CAF341}"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6088FC-2FE2-423A-8247-62CDB8E8DA87}" type="slidenum">
              <a:rPr lang="en-US" smtClean="0"/>
              <a:t>‹#›</a:t>
            </a:fld>
            <a:endParaRPr lang="en-US"/>
          </a:p>
        </p:txBody>
      </p:sp>
    </p:spTree>
    <p:extLst>
      <p:ext uri="{BB962C8B-B14F-4D97-AF65-F5344CB8AC3E}">
        <p14:creationId xmlns:p14="http://schemas.microsoft.com/office/powerpoint/2010/main" val="1050121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3515CE-8311-4512-BC52-7E38C5CAF341}" type="datetimeFigureOut">
              <a:rPr lang="en-US" smtClean="0"/>
              <a:t>1/13/2025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6088FC-2FE2-423A-8247-62CDB8E8DA87}" type="slidenum">
              <a:rPr lang="en-US" smtClean="0"/>
              <a:t>‹#›</a:t>
            </a:fld>
            <a:endParaRPr lang="en-US"/>
          </a:p>
        </p:txBody>
      </p:sp>
    </p:spTree>
    <p:extLst>
      <p:ext uri="{BB962C8B-B14F-4D97-AF65-F5344CB8AC3E}">
        <p14:creationId xmlns:p14="http://schemas.microsoft.com/office/powerpoint/2010/main" val="994683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515CE-8311-4512-BC52-7E38C5CAF341}" type="datetimeFigureOut">
              <a:rPr lang="en-US" smtClean="0"/>
              <a:t>1/13/2025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6088FC-2FE2-423A-8247-62CDB8E8DA87}" type="slidenum">
              <a:rPr lang="en-US" smtClean="0"/>
              <a:t>‹#›</a:t>
            </a:fld>
            <a:endParaRPr lang="en-US"/>
          </a:p>
        </p:txBody>
      </p:sp>
    </p:spTree>
    <p:extLst>
      <p:ext uri="{BB962C8B-B14F-4D97-AF65-F5344CB8AC3E}">
        <p14:creationId xmlns:p14="http://schemas.microsoft.com/office/powerpoint/2010/main" val="3398685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A050E0-2451-5D4A-BABD-3178441E9F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1983A9-3D28-C04A-A00B-6ECDD3E590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208E2-D182-4E4C-8EAE-082D133A75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A1D3E8-40D7-8D45-BA2F-87FA167D72E4}" type="datetimeFigureOut">
              <a:rPr lang="en-US" smtClean="0"/>
              <a:t>1/13/2025</a:t>
            </a:fld>
            <a:endParaRPr lang="en-US" dirty="0"/>
          </a:p>
        </p:txBody>
      </p:sp>
      <p:sp>
        <p:nvSpPr>
          <p:cNvPr id="5" name="Footer Placeholder 4">
            <a:extLst>
              <a:ext uri="{FF2B5EF4-FFF2-40B4-BE49-F238E27FC236}">
                <a16:creationId xmlns:a16="http://schemas.microsoft.com/office/drawing/2014/main" id="{F0DB3514-4E50-BF47-AF25-C4465E68C9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51663FC-7716-7240-9938-81F8DB530A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93EABE-E88B-7D43-96CA-2D36618DEA9B}" type="slidenum">
              <a:rPr lang="en-US" smtClean="0"/>
              <a:t>‹#›</a:t>
            </a:fld>
            <a:endParaRPr lang="en-US" dirty="0"/>
          </a:p>
        </p:txBody>
      </p:sp>
    </p:spTree>
    <p:extLst>
      <p:ext uri="{BB962C8B-B14F-4D97-AF65-F5344CB8AC3E}">
        <p14:creationId xmlns:p14="http://schemas.microsoft.com/office/powerpoint/2010/main" val="38446990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75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B0FB13-76B3-470E-A00E-0FFF728D27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3779CA00-176D-4FE3-82D8-7C1D7918A0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036C263-9144-4C33-98B0-6EE5610B29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4D06EE-5AE4-4B5C-AAE4-1DD92EF01A83}" type="datetimeFigureOut">
              <a:rPr lang="en-ZA" smtClean="0"/>
              <a:t>2025/01/13</a:t>
            </a:fld>
            <a:endParaRPr lang="en-ZA"/>
          </a:p>
        </p:txBody>
      </p:sp>
      <p:sp>
        <p:nvSpPr>
          <p:cNvPr id="5" name="Footer Placeholder 4">
            <a:extLst>
              <a:ext uri="{FF2B5EF4-FFF2-40B4-BE49-F238E27FC236}">
                <a16:creationId xmlns:a16="http://schemas.microsoft.com/office/drawing/2014/main" id="{C0688ED7-92C6-4E91-9170-F4BA52E4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E344A5E4-D1AE-4017-8C22-E39C789E51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0E8C3-228C-4EB6-8E28-20399E446761}" type="slidenum">
              <a:rPr lang="en-ZA" smtClean="0"/>
              <a:t>‹#›</a:t>
            </a:fld>
            <a:endParaRPr lang="en-ZA"/>
          </a:p>
        </p:txBody>
      </p:sp>
    </p:spTree>
    <p:extLst>
      <p:ext uri="{BB962C8B-B14F-4D97-AF65-F5344CB8AC3E}">
        <p14:creationId xmlns:p14="http://schemas.microsoft.com/office/powerpoint/2010/main" val="377020991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lvl1pPr>
          </a:lstStyle>
          <a:p>
            <a:pPr eaLnBrk="0" fontAlgn="base" hangingPunct="0">
              <a:spcBef>
                <a:spcPct val="0"/>
              </a:spcBef>
              <a:spcAft>
                <a:spcPct val="0"/>
              </a:spcAft>
              <a:defRPr/>
            </a:pPr>
            <a:endParaRPr lang="en-US" dirty="0">
              <a:solidFill>
                <a:srgbClr val="FFFFFF"/>
              </a:solidFill>
            </a:endParaRP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ctr" eaLnBrk="0" fontAlgn="base" hangingPunct="0">
              <a:spcBef>
                <a:spcPct val="0"/>
              </a:spcBef>
              <a:spcAft>
                <a:spcPct val="0"/>
              </a:spcAft>
              <a:defRPr/>
            </a:pPr>
            <a:endParaRPr lang="en-US" dirty="0">
              <a:solidFill>
                <a:srgbClr val="FFFFFF"/>
              </a:solidFill>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eaLnBrk="0" fontAlgn="base" hangingPunct="0">
              <a:spcBef>
                <a:spcPct val="0"/>
              </a:spcBef>
              <a:spcAft>
                <a:spcPct val="0"/>
              </a:spcAft>
              <a:defRPr/>
            </a:pPr>
            <a:fld id="{C63EF74D-8ADD-46E2-B49A-CABDAADA86DA}" type="slidenum">
              <a:rPr lang="en-US">
                <a:solidFill>
                  <a:srgbClr val="FFFFFF"/>
                </a:solidFill>
              </a:rPr>
              <a:pPr eaLnBrk="0" fontAlgn="base" hangingPunct="0">
                <a:spcBef>
                  <a:spcPct val="0"/>
                </a:spcBef>
                <a:spcAft>
                  <a:spcPct val="0"/>
                </a:spcAft>
                <a:defRPr/>
              </a:pPr>
              <a:t>‹#›</a:t>
            </a:fld>
            <a:endParaRPr lang="en-US" dirty="0">
              <a:solidFill>
                <a:srgbClr val="FFFFFF"/>
              </a:solidFill>
            </a:endParaRPr>
          </a:p>
        </p:txBody>
      </p:sp>
    </p:spTree>
    <p:extLst>
      <p:ext uri="{BB962C8B-B14F-4D97-AF65-F5344CB8AC3E}">
        <p14:creationId xmlns:p14="http://schemas.microsoft.com/office/powerpoint/2010/main" val="119517235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defRPr>
      </a:lvl5pPr>
      <a:lvl6pPr marL="457200" algn="ctr" rtl="0" eaLnBrk="0" fontAlgn="base" hangingPunct="0">
        <a:spcBef>
          <a:spcPct val="0"/>
        </a:spcBef>
        <a:spcAft>
          <a:spcPct val="0"/>
        </a:spcAft>
        <a:defRPr sz="4400">
          <a:solidFill>
            <a:schemeClr val="tx2"/>
          </a:solidFill>
          <a:latin typeface="Times New Roman" pitchFamily="18" charset="0"/>
        </a:defRPr>
      </a:lvl6pPr>
      <a:lvl7pPr marL="914400" algn="ctr" rtl="0" eaLnBrk="0" fontAlgn="base" hangingPunct="0">
        <a:spcBef>
          <a:spcPct val="0"/>
        </a:spcBef>
        <a:spcAft>
          <a:spcPct val="0"/>
        </a:spcAft>
        <a:defRPr sz="4400">
          <a:solidFill>
            <a:schemeClr val="tx2"/>
          </a:solidFill>
          <a:latin typeface="Times New Roman" pitchFamily="18" charset="0"/>
        </a:defRPr>
      </a:lvl7pPr>
      <a:lvl8pPr marL="1371600" algn="ctr" rtl="0" eaLnBrk="0" fontAlgn="base" hangingPunct="0">
        <a:spcBef>
          <a:spcPct val="0"/>
        </a:spcBef>
        <a:spcAft>
          <a:spcPct val="0"/>
        </a:spcAft>
        <a:defRPr sz="4400">
          <a:solidFill>
            <a:schemeClr val="tx2"/>
          </a:solidFill>
          <a:latin typeface="Times New Roman" pitchFamily="18" charset="0"/>
        </a:defRPr>
      </a:lvl8pPr>
      <a:lvl9pPr marL="1828800" algn="ctr" rtl="0" eaLnBrk="0" fontAlgn="base" hangingPunct="0">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3BDC47-ABF9-577F-98C5-181B67A5A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E7F3D2-9AAA-84C9-6DC0-8668E2F5A2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CB6711-8F37-FBB8-5679-07DF22091D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C59D6C-5523-934D-A795-F77FD4B8C981}" type="datetimeFigureOut">
              <a:rPr lang="en-US" smtClean="0"/>
              <a:t>1/13/2025</a:t>
            </a:fld>
            <a:endParaRPr lang="en-US"/>
          </a:p>
        </p:txBody>
      </p:sp>
      <p:sp>
        <p:nvSpPr>
          <p:cNvPr id="5" name="Footer Placeholder 4">
            <a:extLst>
              <a:ext uri="{FF2B5EF4-FFF2-40B4-BE49-F238E27FC236}">
                <a16:creationId xmlns:a16="http://schemas.microsoft.com/office/drawing/2014/main" id="{DA9A0751-A2E8-3C7C-1C8F-9FE7238544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70CFA0-0413-11BC-14E4-C8942E1D10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CF0D81-7276-B04C-B4D8-62B31E6D962C}" type="slidenum">
              <a:rPr lang="en-US" smtClean="0"/>
              <a:t>‹#›</a:t>
            </a:fld>
            <a:endParaRPr lang="en-US"/>
          </a:p>
        </p:txBody>
      </p:sp>
    </p:spTree>
    <p:extLst>
      <p:ext uri="{BB962C8B-B14F-4D97-AF65-F5344CB8AC3E}">
        <p14:creationId xmlns:p14="http://schemas.microsoft.com/office/powerpoint/2010/main" val="3241943664"/>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7.xml"/><Relationship Id="rId5" Type="http://schemas.openxmlformats.org/officeDocument/2006/relationships/image" Target="../media/image11.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f"/><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6.xml"/><Relationship Id="rId5" Type="http://schemas.openxmlformats.org/officeDocument/2006/relationships/image" Target="../media/image22.emf"/><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w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292CF7-7CE5-044B-914B-5E560D353C5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868091" y="740228"/>
            <a:ext cx="16826431" cy="6792697"/>
          </a:xfrm>
          <a:prstGeom prst="rect">
            <a:avLst/>
          </a:prstGeom>
        </p:spPr>
      </p:pic>
      <p:sp>
        <p:nvSpPr>
          <p:cNvPr id="9" name="Title 1">
            <a:extLst>
              <a:ext uri="{FF2B5EF4-FFF2-40B4-BE49-F238E27FC236}">
                <a16:creationId xmlns:a16="http://schemas.microsoft.com/office/drawing/2014/main" id="{4A059720-009D-E541-9EC7-2350D139AFE0}"/>
              </a:ext>
            </a:extLst>
          </p:cNvPr>
          <p:cNvSpPr txBox="1">
            <a:spLocks/>
          </p:cNvSpPr>
          <p:nvPr/>
        </p:nvSpPr>
        <p:spPr>
          <a:xfrm>
            <a:off x="1104900" y="655544"/>
            <a:ext cx="9982200" cy="10668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rgbClr val="23B87F"/>
              </a:solidFill>
              <a:effectLst/>
              <a:uLnTx/>
              <a:uFillTx/>
              <a:latin typeface="Arial Rounded MT Bold" panose="020F0704030504030204" pitchFamily="34" charset="77"/>
              <a:ea typeface="+mj-ea"/>
              <a:cs typeface="+mj-cs"/>
            </a:endParaRPr>
          </a:p>
        </p:txBody>
      </p:sp>
      <p:sp>
        <p:nvSpPr>
          <p:cNvPr id="11" name="TextBox 10">
            <a:extLst>
              <a:ext uri="{FF2B5EF4-FFF2-40B4-BE49-F238E27FC236}">
                <a16:creationId xmlns:a16="http://schemas.microsoft.com/office/drawing/2014/main" id="{81A4A01E-9467-434E-BA09-10DA10FB3BD3}"/>
              </a:ext>
            </a:extLst>
          </p:cNvPr>
          <p:cNvSpPr txBox="1"/>
          <p:nvPr/>
        </p:nvSpPr>
        <p:spPr>
          <a:xfrm>
            <a:off x="990379" y="1306847"/>
            <a:ext cx="10211242" cy="83099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ea typeface="+mn-ea"/>
                <a:cs typeface="+mn-cs"/>
              </a:rPr>
              <a:t>Global GEP Paper</a:t>
            </a:r>
          </a:p>
        </p:txBody>
      </p:sp>
      <p:sp>
        <p:nvSpPr>
          <p:cNvPr id="3" name="TextBox 2">
            <a:extLst>
              <a:ext uri="{FF2B5EF4-FFF2-40B4-BE49-F238E27FC236}">
                <a16:creationId xmlns:a16="http://schemas.microsoft.com/office/drawing/2014/main" id="{0060756F-D9B1-DFC4-8917-306343DA83DD}"/>
              </a:ext>
            </a:extLst>
          </p:cNvPr>
          <p:cNvSpPr txBox="1"/>
          <p:nvPr/>
        </p:nvSpPr>
        <p:spPr>
          <a:xfrm>
            <a:off x="7651982" y="5314470"/>
            <a:ext cx="2658228" cy="523220"/>
          </a:xfrm>
          <a:prstGeom prst="rect">
            <a:avLst/>
          </a:prstGeom>
          <a:noFill/>
        </p:spPr>
        <p:txBody>
          <a:bodyPr wrap="none" rtlCol="0">
            <a:spAutoFit/>
          </a:bodyPr>
          <a:lstStyle/>
          <a:p>
            <a:r>
              <a:rPr lang="en-US" sz="2800" dirty="0">
                <a:solidFill>
                  <a:schemeClr val="bg1"/>
                </a:solidFill>
              </a:rPr>
              <a:t>January 13, 2025</a:t>
            </a:r>
          </a:p>
        </p:txBody>
      </p:sp>
      <p:sp>
        <p:nvSpPr>
          <p:cNvPr id="2" name="TextBox 1">
            <a:extLst>
              <a:ext uri="{FF2B5EF4-FFF2-40B4-BE49-F238E27FC236}">
                <a16:creationId xmlns:a16="http://schemas.microsoft.com/office/drawing/2014/main" id="{9889C7AF-C241-9833-4183-0BB33FA34381}"/>
              </a:ext>
            </a:extLst>
          </p:cNvPr>
          <p:cNvSpPr txBox="1"/>
          <p:nvPr/>
        </p:nvSpPr>
        <p:spPr>
          <a:xfrm>
            <a:off x="8136294" y="557037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6193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beyond GDP </a:t>
            </a:r>
          </a:p>
        </p:txBody>
      </p:sp>
      <p:sp>
        <p:nvSpPr>
          <p:cNvPr id="3" name="Content Placeholder 2"/>
          <p:cNvSpPr>
            <a:spLocks noGrp="1"/>
          </p:cNvSpPr>
          <p:nvPr>
            <p:ph sz="half" idx="1"/>
          </p:nvPr>
        </p:nvSpPr>
        <p:spPr/>
        <p:txBody>
          <a:bodyPr/>
          <a:lstStyle/>
          <a:p>
            <a:pPr>
              <a:spcAft>
                <a:spcPts val="1200"/>
              </a:spcAft>
            </a:pPr>
            <a:r>
              <a:rPr lang="en-US" dirty="0"/>
              <a:t>GDP provides clear and easily understood signal of narrow economic performance</a:t>
            </a:r>
          </a:p>
          <a:p>
            <a:r>
              <a:rPr lang="en-US" dirty="0"/>
              <a:t>Widespread recognition of the need to move beyond GDP for more complete performance measures of the ecological, economic, and social systems supporting human wellbeing</a:t>
            </a:r>
          </a:p>
          <a:p>
            <a:endParaRPr lang="en-US" dirty="0"/>
          </a:p>
        </p:txBody>
      </p:sp>
      <p:pic>
        <p:nvPicPr>
          <p:cNvPr id="5" name="Content Placeholder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806478" y="1825625"/>
            <a:ext cx="2881649" cy="4110140"/>
          </a:xfrm>
        </p:spPr>
      </p:pic>
    </p:spTree>
    <p:extLst>
      <p:ext uri="{BB962C8B-B14F-4D97-AF65-F5344CB8AC3E}">
        <p14:creationId xmlns:p14="http://schemas.microsoft.com/office/powerpoint/2010/main" val="2299495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Gross Ecosystem Product (GEP) </a:t>
            </a:r>
          </a:p>
        </p:txBody>
      </p:sp>
      <p:sp>
        <p:nvSpPr>
          <p:cNvPr id="3" name="Content Placeholder 2"/>
          <p:cNvSpPr>
            <a:spLocks noGrp="1"/>
          </p:cNvSpPr>
          <p:nvPr>
            <p:ph sz="half" idx="1"/>
          </p:nvPr>
        </p:nvSpPr>
        <p:spPr/>
        <p:txBody>
          <a:bodyPr/>
          <a:lstStyle/>
          <a:p>
            <a:pPr>
              <a:spcAft>
                <a:spcPts val="1200"/>
              </a:spcAft>
            </a:pPr>
            <a:r>
              <a:rPr lang="en-US" dirty="0"/>
              <a:t>Currently lack a measure that provides a clear signal of ecological performance and the  contribution of nature to human well-being</a:t>
            </a:r>
          </a:p>
          <a:p>
            <a:endParaRPr lang="en-US" dirty="0"/>
          </a:p>
        </p:txBody>
      </p:sp>
      <p:pic>
        <p:nvPicPr>
          <p:cNvPr id="8" name="Content Placeholder 7">
            <a:extLst>
              <a:ext uri="{FF2B5EF4-FFF2-40B4-BE49-F238E27FC236}">
                <a16:creationId xmlns:a16="http://schemas.microsoft.com/office/drawing/2014/main" id="{E7AE0968-9E9A-06F5-666E-8C3B86ECAC86}"/>
              </a:ext>
            </a:extLst>
          </p:cNvPr>
          <p:cNvPicPr>
            <a:picLocks noGrp="1" noChangeAspect="1"/>
          </p:cNvPicPr>
          <p:nvPr>
            <p:ph sz="half" idx="2"/>
          </p:nvPr>
        </p:nvPicPr>
        <p:blipFill>
          <a:blip r:embed="rId2"/>
          <a:stretch>
            <a:fillRect/>
          </a:stretch>
        </p:blipFill>
        <p:spPr>
          <a:xfrm>
            <a:off x="6796986" y="1488272"/>
            <a:ext cx="4007138" cy="4826781"/>
          </a:xfrm>
          <a:prstGeom prst="rect">
            <a:avLst/>
          </a:prstGeom>
        </p:spPr>
      </p:pic>
      <p:sp>
        <p:nvSpPr>
          <p:cNvPr id="9" name="TextBox 8">
            <a:extLst>
              <a:ext uri="{FF2B5EF4-FFF2-40B4-BE49-F238E27FC236}">
                <a16:creationId xmlns:a16="http://schemas.microsoft.com/office/drawing/2014/main" id="{4BF16989-CE8A-6B20-00C0-1B2C4348E629}"/>
              </a:ext>
            </a:extLst>
          </p:cNvPr>
          <p:cNvSpPr txBox="1"/>
          <p:nvPr/>
        </p:nvSpPr>
        <p:spPr>
          <a:xfrm>
            <a:off x="7412855" y="6395221"/>
            <a:ext cx="2632900" cy="369332"/>
          </a:xfrm>
          <a:prstGeom prst="rect">
            <a:avLst/>
          </a:prstGeom>
          <a:noFill/>
        </p:spPr>
        <p:txBody>
          <a:bodyPr wrap="none" rtlCol="0">
            <a:spAutoFit/>
          </a:bodyPr>
          <a:lstStyle/>
          <a:p>
            <a:r>
              <a:rPr lang="en-US" dirty="0" err="1"/>
              <a:t>Brauman</a:t>
            </a:r>
            <a:r>
              <a:rPr lang="en-US" dirty="0"/>
              <a:t> et al. PNAS 2020</a:t>
            </a:r>
          </a:p>
        </p:txBody>
      </p:sp>
    </p:spTree>
    <p:extLst>
      <p:ext uri="{BB962C8B-B14F-4D97-AF65-F5344CB8AC3E}">
        <p14:creationId xmlns:p14="http://schemas.microsoft.com/office/powerpoint/2010/main" val="425172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1EC4325-CA1C-FF6D-880F-899AF05DC4C7}"/>
              </a:ext>
            </a:extLst>
          </p:cNvPr>
          <p:cNvSpPr/>
          <p:nvPr/>
        </p:nvSpPr>
        <p:spPr>
          <a:xfrm>
            <a:off x="42342" y="1153816"/>
            <a:ext cx="12124944" cy="5084064"/>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5660CE90-B2F7-6545-04C7-849CF701F19F}"/>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4062"/>
                    </a14:imgEffect>
                    <a14:imgEffect>
                      <a14:saturation sat="136000"/>
                    </a14:imgEffect>
                    <a14:imgEffect>
                      <a14:brightnessContrast bright="20000" contrast="40000"/>
                    </a14:imgEffect>
                  </a14:imgLayer>
                </a14:imgProps>
              </a:ext>
            </a:extLst>
          </a:blip>
          <a:srcRect r="7243"/>
          <a:stretch/>
        </p:blipFill>
        <p:spPr>
          <a:xfrm>
            <a:off x="82015" y="1214815"/>
            <a:ext cx="11716808" cy="4951609"/>
          </a:xfrm>
          <a:prstGeom prst="rect">
            <a:avLst/>
          </a:prstGeom>
          <a:ln w="12700">
            <a:noFill/>
          </a:ln>
        </p:spPr>
      </p:pic>
      <p:pic>
        <p:nvPicPr>
          <p:cNvPr id="5" name="Picture 4">
            <a:extLst>
              <a:ext uri="{FF2B5EF4-FFF2-40B4-BE49-F238E27FC236}">
                <a16:creationId xmlns:a16="http://schemas.microsoft.com/office/drawing/2014/main" id="{217CADEE-8B6B-DDA2-2ED3-5C1D98E64BC1}"/>
              </a:ext>
            </a:extLst>
          </p:cNvPr>
          <p:cNvPicPr>
            <a:picLocks noChangeAspect="1"/>
          </p:cNvPicPr>
          <p:nvPr/>
        </p:nvPicPr>
        <p:blipFill rotWithShape="1">
          <a:blip r:embed="rId5">
            <a:alphaModFix/>
          </a:blip>
          <a:srcRect l="43358" t="961" r="6263" b="3584"/>
          <a:stretch/>
        </p:blipFill>
        <p:spPr>
          <a:xfrm>
            <a:off x="5756372" y="1214816"/>
            <a:ext cx="6363730" cy="4951609"/>
          </a:xfrm>
          <a:prstGeom prst="rect">
            <a:avLst/>
          </a:prstGeom>
          <a:effectLst/>
        </p:spPr>
      </p:pic>
      <p:sp>
        <p:nvSpPr>
          <p:cNvPr id="7" name="TextBox 6">
            <a:extLst>
              <a:ext uri="{FF2B5EF4-FFF2-40B4-BE49-F238E27FC236}">
                <a16:creationId xmlns:a16="http://schemas.microsoft.com/office/drawing/2014/main" id="{6F616A70-1800-8A9D-2B90-1895F96440EF}"/>
              </a:ext>
            </a:extLst>
          </p:cNvPr>
          <p:cNvSpPr txBox="1"/>
          <p:nvPr/>
        </p:nvSpPr>
        <p:spPr>
          <a:xfrm>
            <a:off x="82015" y="160784"/>
            <a:ext cx="5345055"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“Summer Mountains”</a:t>
            </a:r>
            <a:r>
              <a:rPr kumimoji="0" lang="en-US" sz="20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 by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QU Ding </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STKaiti" panose="02010600040101010101" pitchFamily="2" charset="-122"/>
                <a:cs typeface="Times New Roman" panose="02020603050405020304" pitchFamily="18" charset="0"/>
              </a:rPr>
              <a:t>屈鼎</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Times New Roman" panose="02020603050405020304" pitchFamily="18" charset="0"/>
              </a:rPr>
              <a:t> (12</a:t>
            </a:r>
            <a:r>
              <a:rPr kumimoji="0" lang="en-US" altLang="zh-CN" sz="2000" b="0" i="0" u="none" strike="noStrike" kern="1200" cap="none" spc="0" normalizeH="0" baseline="30000" noProof="0" dirty="0">
                <a:ln>
                  <a:noFill/>
                </a:ln>
                <a:solidFill>
                  <a:prstClr val="black"/>
                </a:solidFill>
                <a:effectLst/>
                <a:uLnTx/>
                <a:uFillTx/>
                <a:latin typeface="Calibri" panose="020F0502020204030204"/>
                <a:ea typeface="DengXian" panose="02010600030101010101" pitchFamily="2" charset="-122"/>
                <a:cs typeface="Times New Roman" panose="02020603050405020304" pitchFamily="18" charset="0"/>
              </a:rPr>
              <a:t>th</a:t>
            </a: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Times New Roman" panose="02020603050405020304" pitchFamily="18" charset="0"/>
              </a:rPr>
              <a:t> Century)</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43136924-9A2A-9B9E-4F80-6DEE5FED414A}"/>
              </a:ext>
            </a:extLst>
          </p:cNvPr>
          <p:cNvSpPr txBox="1"/>
          <p:nvPr/>
        </p:nvSpPr>
        <p:spPr>
          <a:xfrm>
            <a:off x="6539395" y="160784"/>
            <a:ext cx="4892843"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“Phantom Landscape” </a:t>
            </a:r>
            <a:r>
              <a:rPr kumimoji="0" lang="en-US" sz="20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by</a:t>
            </a:r>
            <a:endParaRPr kumimoji="0" lang="en-US" sz="2000" b="0" i="1"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YANG </a:t>
            </a:r>
            <a:r>
              <a:rPr kumimoji="0" lang="en-US" sz="2000" b="0" i="0" u="none" strike="noStrike" kern="1200" cap="none" spc="0" normalizeH="0" baseline="0" noProof="0" dirty="0" err="1">
                <a:ln>
                  <a:noFill/>
                </a:ln>
                <a:solidFill>
                  <a:prstClr val="black"/>
                </a:solidFill>
                <a:effectLst/>
                <a:uLnTx/>
                <a:uFillTx/>
                <a:latin typeface="Calibri" panose="020F0502020204030204"/>
                <a:ea typeface="DengXian" panose="02010600030101010101" pitchFamily="2" charset="-122"/>
                <a:cs typeface="+mn-cs"/>
              </a:rPr>
              <a:t>Yongliang</a:t>
            </a:r>
            <a:r>
              <a:rPr kumimoji="0" lang="en-US" sz="20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 </a:t>
            </a:r>
            <a:r>
              <a:rPr kumimoji="0" lang="zh-CN" altLang="en-US" sz="2000" b="0" i="0" u="none" strike="noStrike" kern="1200" cap="none" spc="0" normalizeH="0" baseline="0" noProof="0" dirty="0">
                <a:ln>
                  <a:noFill/>
                </a:ln>
                <a:solidFill>
                  <a:prstClr val="black"/>
                </a:solidFill>
                <a:effectLst/>
                <a:uLnTx/>
                <a:uFillTx/>
                <a:latin typeface="Calibri" panose="020F0502020204030204"/>
                <a:ea typeface="STKaiti" panose="02010600040101010101" pitchFamily="2" charset="-122"/>
                <a:cs typeface="Times New Roman" panose="02020603050405020304" pitchFamily="18" charset="0"/>
              </a:rPr>
              <a:t>杨泳梁</a:t>
            </a:r>
            <a:r>
              <a:rPr kumimoji="0" lang="en-US" sz="2000" b="0" i="0" u="none" strike="noStrike" kern="1200" cap="none" spc="0" normalizeH="0" baseline="0" noProof="0" dirty="0">
                <a:ln>
                  <a:noFill/>
                </a:ln>
                <a:solidFill>
                  <a:prstClr val="black"/>
                </a:solidFill>
                <a:effectLst/>
                <a:uLnTx/>
                <a:uFillTx/>
                <a:latin typeface="Calibri" panose="020F0502020204030204"/>
                <a:ea typeface="DengXian" panose="02010600030101010101" pitchFamily="2" charset="-122"/>
                <a:cs typeface="+mn-cs"/>
              </a:rPr>
              <a:t> (2006)</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cxnSp>
        <p:nvCxnSpPr>
          <p:cNvPr id="6" name="Straight Connector 5">
            <a:extLst>
              <a:ext uri="{FF2B5EF4-FFF2-40B4-BE49-F238E27FC236}">
                <a16:creationId xmlns:a16="http://schemas.microsoft.com/office/drawing/2014/main" id="{D417CB5F-9E6B-BB60-C571-4EED8A76034F}"/>
              </a:ext>
            </a:extLst>
          </p:cNvPr>
          <p:cNvCxnSpPr>
            <a:cxnSpLocks/>
          </p:cNvCxnSpPr>
          <p:nvPr/>
        </p:nvCxnSpPr>
        <p:spPr>
          <a:xfrm>
            <a:off x="5756372" y="284353"/>
            <a:ext cx="0" cy="6400654"/>
          </a:xfrm>
          <a:prstGeom prst="line">
            <a:avLst/>
          </a:prstGeom>
          <a:ln w="57150">
            <a:solidFill>
              <a:schemeClr val="accent6">
                <a:lumMod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2135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CEC3E-1062-0735-C067-7DE5572D3394}"/>
              </a:ext>
            </a:extLst>
          </p:cNvPr>
          <p:cNvSpPr>
            <a:spLocks noGrp="1"/>
          </p:cNvSpPr>
          <p:nvPr>
            <p:ph type="title"/>
          </p:nvPr>
        </p:nvSpPr>
        <p:spPr/>
        <p:txBody>
          <a:bodyPr/>
          <a:lstStyle/>
          <a:p>
            <a:r>
              <a:rPr lang="en-US" dirty="0"/>
              <a:t>GEP defined</a:t>
            </a:r>
          </a:p>
        </p:txBody>
      </p:sp>
      <p:sp>
        <p:nvSpPr>
          <p:cNvPr id="5" name="Text Placeholder 4">
            <a:extLst>
              <a:ext uri="{FF2B5EF4-FFF2-40B4-BE49-F238E27FC236}">
                <a16:creationId xmlns:a16="http://schemas.microsoft.com/office/drawing/2014/main" id="{3380CF40-4555-C01D-2CFB-3B0E8E05C87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67050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GEP and GDP</a:t>
            </a:r>
          </a:p>
        </p:txBody>
      </p:sp>
      <p:sp>
        <p:nvSpPr>
          <p:cNvPr id="3" name="Content Placeholder 2"/>
          <p:cNvSpPr>
            <a:spLocks noGrp="1"/>
          </p:cNvSpPr>
          <p:nvPr>
            <p:ph idx="1"/>
          </p:nvPr>
        </p:nvSpPr>
        <p:spPr>
          <a:xfrm>
            <a:off x="838200" y="1515530"/>
            <a:ext cx="10515600" cy="4351338"/>
          </a:xfrm>
        </p:spPr>
        <p:txBody>
          <a:bodyPr>
            <a:normAutofit/>
          </a:bodyPr>
          <a:lstStyle/>
          <a:p>
            <a:r>
              <a:rPr lang="en-US" sz="2400" dirty="0"/>
              <a:t>GDP: summary statistic that measures the flow of income from marketed goods and services</a:t>
            </a:r>
          </a:p>
          <a:p>
            <a:pPr>
              <a:spcAft>
                <a:spcPts val="900"/>
              </a:spcAft>
            </a:pPr>
            <a:r>
              <a:rPr lang="en-US" sz="2400" dirty="0"/>
              <a:t>GEP: summary statistic that measures the flow of value from ecosystem goods and services. </a:t>
            </a:r>
            <a:r>
              <a:rPr lang="en-US" sz="2400" b="0" i="0" u="none" strike="noStrike" baseline="0" dirty="0">
                <a:latin typeface="AdvOT88ac8687"/>
              </a:rPr>
              <a:t>GEP is a measure of the aggregate monetary value of ecosystem-related goods and services in a given region in an accounting period</a:t>
            </a:r>
            <a:endParaRPr lang="en-US" sz="2400" dirty="0"/>
          </a:p>
          <a:p>
            <a:pPr>
              <a:spcAft>
                <a:spcPts val="900"/>
              </a:spcAft>
            </a:pPr>
            <a:endParaRPr lang="en-US" sz="2400" dirty="0"/>
          </a:p>
        </p:txBody>
      </p:sp>
      <p:sp>
        <p:nvSpPr>
          <p:cNvPr id="4" name="Oval 3"/>
          <p:cNvSpPr/>
          <p:nvPr/>
        </p:nvSpPr>
        <p:spPr>
          <a:xfrm>
            <a:off x="2438400" y="3337720"/>
            <a:ext cx="4953000" cy="32154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946715" y="3321909"/>
            <a:ext cx="5871519" cy="34145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991822" y="4176019"/>
            <a:ext cx="1180131" cy="769441"/>
          </a:xfrm>
          <a:prstGeom prst="rect">
            <a:avLst/>
          </a:prstGeom>
          <a:noFill/>
        </p:spPr>
        <p:txBody>
          <a:bodyPr wrap="none" rtlCol="0">
            <a:spAutoFit/>
          </a:bodyPr>
          <a:lstStyle/>
          <a:p>
            <a:r>
              <a:rPr lang="en-US" sz="4400" dirty="0"/>
              <a:t>GDP</a:t>
            </a:r>
          </a:p>
        </p:txBody>
      </p:sp>
      <p:sp>
        <p:nvSpPr>
          <p:cNvPr id="7" name="TextBox 6"/>
          <p:cNvSpPr txBox="1"/>
          <p:nvPr/>
        </p:nvSpPr>
        <p:spPr>
          <a:xfrm>
            <a:off x="8221050" y="4259760"/>
            <a:ext cx="1107996" cy="769441"/>
          </a:xfrm>
          <a:prstGeom prst="rect">
            <a:avLst/>
          </a:prstGeom>
          <a:noFill/>
        </p:spPr>
        <p:txBody>
          <a:bodyPr wrap="none" rtlCol="0">
            <a:spAutoFit/>
          </a:bodyPr>
          <a:lstStyle/>
          <a:p>
            <a:r>
              <a:rPr lang="en-US" sz="4400" dirty="0"/>
              <a:t>GEP</a:t>
            </a:r>
          </a:p>
        </p:txBody>
      </p:sp>
      <p:sp>
        <p:nvSpPr>
          <p:cNvPr id="8" name="TextBox 7"/>
          <p:cNvSpPr txBox="1"/>
          <p:nvPr/>
        </p:nvSpPr>
        <p:spPr>
          <a:xfrm>
            <a:off x="7391400" y="5338231"/>
            <a:ext cx="1967270" cy="646331"/>
          </a:xfrm>
          <a:prstGeom prst="rect">
            <a:avLst/>
          </a:prstGeom>
          <a:noFill/>
        </p:spPr>
        <p:txBody>
          <a:bodyPr wrap="none" rtlCol="0">
            <a:spAutoFit/>
          </a:bodyPr>
          <a:lstStyle/>
          <a:p>
            <a:r>
              <a:rPr lang="en-US" dirty="0"/>
              <a:t>Non-marketed </a:t>
            </a:r>
          </a:p>
          <a:p>
            <a:r>
              <a:rPr lang="en-US" dirty="0"/>
              <a:t>ecosystem services</a:t>
            </a:r>
          </a:p>
        </p:txBody>
      </p:sp>
      <p:sp>
        <p:nvSpPr>
          <p:cNvPr id="9" name="TextBox 8"/>
          <p:cNvSpPr txBox="1"/>
          <p:nvPr/>
        </p:nvSpPr>
        <p:spPr>
          <a:xfrm>
            <a:off x="5116045" y="4582862"/>
            <a:ext cx="1967270" cy="646331"/>
          </a:xfrm>
          <a:prstGeom prst="rect">
            <a:avLst/>
          </a:prstGeom>
          <a:noFill/>
        </p:spPr>
        <p:txBody>
          <a:bodyPr wrap="none" rtlCol="0">
            <a:spAutoFit/>
          </a:bodyPr>
          <a:lstStyle/>
          <a:p>
            <a:r>
              <a:rPr lang="en-US" dirty="0"/>
              <a:t>Marketed </a:t>
            </a:r>
          </a:p>
          <a:p>
            <a:r>
              <a:rPr lang="en-US" dirty="0"/>
              <a:t>ecosystem services</a:t>
            </a:r>
          </a:p>
        </p:txBody>
      </p:sp>
      <p:sp>
        <p:nvSpPr>
          <p:cNvPr id="11" name="TextBox 10"/>
          <p:cNvSpPr txBox="1"/>
          <p:nvPr/>
        </p:nvSpPr>
        <p:spPr>
          <a:xfrm>
            <a:off x="2991821" y="5189654"/>
            <a:ext cx="1954894" cy="923330"/>
          </a:xfrm>
          <a:prstGeom prst="rect">
            <a:avLst/>
          </a:prstGeom>
          <a:noFill/>
        </p:spPr>
        <p:txBody>
          <a:bodyPr wrap="none" rtlCol="0">
            <a:spAutoFit/>
          </a:bodyPr>
          <a:lstStyle/>
          <a:p>
            <a:r>
              <a:rPr lang="en-US" dirty="0"/>
              <a:t>Marketed </a:t>
            </a:r>
          </a:p>
          <a:p>
            <a:r>
              <a:rPr lang="en-US" dirty="0"/>
              <a:t>non-ecosystem</a:t>
            </a:r>
          </a:p>
          <a:p>
            <a:r>
              <a:rPr lang="en-US" dirty="0"/>
              <a:t>goods and services</a:t>
            </a:r>
          </a:p>
        </p:txBody>
      </p:sp>
    </p:spTree>
    <p:extLst>
      <p:ext uri="{BB962C8B-B14F-4D97-AF65-F5344CB8AC3E}">
        <p14:creationId xmlns:p14="http://schemas.microsoft.com/office/powerpoint/2010/main" val="2447282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07807" y="287382"/>
            <a:ext cx="9873552" cy="5891345"/>
            <a:chOff x="441757" y="0"/>
            <a:chExt cx="11661600" cy="6924631"/>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b="34072"/>
            <a:stretch/>
          </p:blipFill>
          <p:spPr>
            <a:xfrm>
              <a:off x="441757" y="0"/>
              <a:ext cx="10942727" cy="5410765"/>
            </a:xfrm>
            <a:prstGeom prst="rect">
              <a:avLst/>
            </a:prstGeom>
          </p:spPr>
        </p:pic>
        <p:sp>
          <p:nvSpPr>
            <p:cNvPr id="2" name="TextBox 1">
              <a:extLst>
                <a:ext uri="{FF2B5EF4-FFF2-40B4-BE49-F238E27FC236}">
                  <a16:creationId xmlns:a16="http://schemas.microsoft.com/office/drawing/2014/main" id="{C715608E-5298-46F0-9D94-FF7DBE030086}"/>
                </a:ext>
              </a:extLst>
            </p:cNvPr>
            <p:cNvSpPr txBox="1"/>
            <p:nvPr/>
          </p:nvSpPr>
          <p:spPr>
            <a:xfrm>
              <a:off x="604698" y="5012939"/>
              <a:ext cx="2735287" cy="1834921"/>
            </a:xfrm>
            <a:prstGeom prst="rect">
              <a:avLst/>
            </a:prstGeom>
            <a:solidFill>
              <a:schemeClr val="accent2">
                <a:lumMod val="20000"/>
                <a:lumOff val="80000"/>
              </a:schemeClr>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prstClr val="black"/>
                  </a:solidFill>
                  <a:effectLst/>
                  <a:uLnTx/>
                  <a:uFillTx/>
                  <a:latin typeface="Calibri" panose="020F0502020204030204"/>
                  <a:ea typeface="+mn-ea"/>
                  <a:cs typeface="+mn-cs"/>
                </a:rPr>
                <a:t>Manufacturing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prstClr val="black"/>
                  </a:solidFill>
                  <a:effectLst/>
                  <a:uLnTx/>
                  <a:uFillTx/>
                  <a:latin typeface="Calibri" panose="020F0502020204030204"/>
                  <a:ea typeface="+mn-ea"/>
                  <a:cs typeface="+mn-cs"/>
                </a:rPr>
                <a:t>Construction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prstClr val="black"/>
                  </a:solidFill>
                  <a:effectLst/>
                  <a:uLnTx/>
                  <a:uFillTx/>
                  <a:latin typeface="Calibri" panose="020F0502020204030204"/>
                  <a:ea typeface="+mn-ea"/>
                  <a:cs typeface="+mn-cs"/>
                </a:rPr>
                <a:t>Transportation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prstClr val="black"/>
                  </a:solidFill>
                  <a:effectLst/>
                  <a:uLnTx/>
                  <a:uFillTx/>
                  <a:latin typeface="Calibri" panose="020F0502020204030204"/>
                  <a:ea typeface="+mn-ea"/>
                  <a:cs typeface="+mn-cs"/>
                </a:rPr>
                <a:t>Communication</a:t>
              </a:r>
            </a:p>
          </p:txBody>
        </p:sp>
        <p:sp>
          <p:nvSpPr>
            <p:cNvPr id="4" name="TextBox 3">
              <a:extLst>
                <a:ext uri="{FF2B5EF4-FFF2-40B4-BE49-F238E27FC236}">
                  <a16:creationId xmlns:a16="http://schemas.microsoft.com/office/drawing/2014/main" id="{1F6C6AFD-260C-43D2-9FFE-3E072DFC429A}"/>
                </a:ext>
              </a:extLst>
            </p:cNvPr>
            <p:cNvSpPr txBox="1"/>
            <p:nvPr/>
          </p:nvSpPr>
          <p:spPr>
            <a:xfrm>
              <a:off x="4635789" y="5419971"/>
              <a:ext cx="2746457" cy="1410855"/>
            </a:xfrm>
            <a:prstGeom prst="rect">
              <a:avLst/>
            </a:prstGeom>
            <a:solidFill>
              <a:srgbClr val="808000">
                <a:alpha val="29000"/>
              </a:srgbClr>
            </a:solid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prstClr val="black"/>
                  </a:solidFill>
                  <a:effectLst/>
                  <a:uLnTx/>
                  <a:uFillTx/>
                  <a:latin typeface="Calibri" panose="020F0502020204030204"/>
                  <a:ea typeface="+mn-ea"/>
                  <a:cs typeface="+mn-cs"/>
                </a:rPr>
                <a:t>Agriculture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prstClr val="black"/>
                  </a:solidFill>
                  <a:effectLst/>
                  <a:uLnTx/>
                  <a:uFillTx/>
                  <a:latin typeface="Calibri" panose="020F0502020204030204"/>
                  <a:ea typeface="+mn-ea"/>
                  <a:cs typeface="+mn-cs"/>
                </a:rPr>
                <a:t>Forestry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prstClr val="black"/>
                  </a:solidFill>
                  <a:effectLst/>
                  <a:uLnTx/>
                  <a:uFillTx/>
                  <a:latin typeface="Calibri" panose="020F0502020204030204"/>
                  <a:ea typeface="+mn-ea"/>
                  <a:cs typeface="+mn-cs"/>
                </a:rPr>
                <a:t>Tourism</a:t>
              </a:r>
            </a:p>
          </p:txBody>
        </p:sp>
        <p:sp>
          <p:nvSpPr>
            <p:cNvPr id="5" name="TextBox 4">
              <a:extLst>
                <a:ext uri="{FF2B5EF4-FFF2-40B4-BE49-F238E27FC236}">
                  <a16:creationId xmlns:a16="http://schemas.microsoft.com/office/drawing/2014/main" id="{18D62B12-AEE0-4B5F-8054-6DF10DB0A82B}"/>
                </a:ext>
              </a:extLst>
            </p:cNvPr>
            <p:cNvSpPr txBox="1"/>
            <p:nvPr/>
          </p:nvSpPr>
          <p:spPr>
            <a:xfrm>
              <a:off x="8913460" y="4635167"/>
              <a:ext cx="3189897" cy="2289464"/>
            </a:xfrm>
            <a:prstGeom prst="rect">
              <a:avLst/>
            </a:prstGeom>
            <a:solidFill>
              <a:schemeClr val="accent5">
                <a:lumMod val="40000"/>
                <a:lumOff val="60000"/>
              </a:schemeClr>
            </a:solidFill>
            <a:ln w="3175">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prstClr val="black"/>
                  </a:solidFill>
                  <a:effectLst/>
                  <a:uLnTx/>
                  <a:uFillTx/>
                  <a:latin typeface="Calibri" panose="020F0502020204030204"/>
                  <a:ea typeface="+mn-ea"/>
                  <a:cs typeface="+mn-cs"/>
                </a:rPr>
                <a:t>Flood Protection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prstClr val="black"/>
                  </a:solidFill>
                  <a:effectLst/>
                  <a:uLnTx/>
                  <a:uFillTx/>
                  <a:latin typeface="Calibri" panose="020F0502020204030204"/>
                  <a:ea typeface="+mn-ea"/>
                  <a:cs typeface="+mn-cs"/>
                </a:rPr>
                <a:t>Air &amp; Water Purification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prstClr val="black"/>
                  </a:solidFill>
                  <a:effectLst/>
                  <a:uLnTx/>
                  <a:uFillTx/>
                  <a:latin typeface="Calibri" panose="020F0502020204030204"/>
                  <a:ea typeface="+mn-ea"/>
                  <a:cs typeface="+mn-cs"/>
                </a:rPr>
                <a:t>Crop Pollination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dirty="0">
                  <a:ln>
                    <a:noFill/>
                  </a:ln>
                  <a:solidFill>
                    <a:prstClr val="black"/>
                  </a:solidFill>
                  <a:effectLst/>
                  <a:uLnTx/>
                  <a:uFillTx/>
                  <a:latin typeface="Calibri" panose="020F0502020204030204"/>
                  <a:ea typeface="+mn-ea"/>
                  <a:cs typeface="+mn-cs"/>
                </a:rPr>
                <a:t>(Mental Health)</a:t>
              </a:r>
            </a:p>
          </p:txBody>
        </p:sp>
      </p:grpSp>
      <p:sp>
        <p:nvSpPr>
          <p:cNvPr id="3" name="TextBox 2"/>
          <p:cNvSpPr txBox="1"/>
          <p:nvPr/>
        </p:nvSpPr>
        <p:spPr>
          <a:xfrm>
            <a:off x="248191" y="430572"/>
            <a:ext cx="3369652"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Arial Rounded MT Bold" panose="020F0704030504030204" pitchFamily="34" charset="0"/>
                <a:ea typeface="+mn-ea"/>
                <a:cs typeface="+mn-cs"/>
              </a:rPr>
              <a:t>GDP and GEP</a:t>
            </a:r>
          </a:p>
        </p:txBody>
      </p:sp>
      <p:sp>
        <p:nvSpPr>
          <p:cNvPr id="7" name="TextBox 6">
            <a:extLst>
              <a:ext uri="{FF2B5EF4-FFF2-40B4-BE49-F238E27FC236}">
                <a16:creationId xmlns:a16="http://schemas.microsoft.com/office/drawing/2014/main" id="{BFF94EA1-C107-E866-1C63-86A9BC04D151}"/>
              </a:ext>
            </a:extLst>
          </p:cNvPr>
          <p:cNvSpPr txBox="1"/>
          <p:nvPr/>
        </p:nvSpPr>
        <p:spPr>
          <a:xfrm>
            <a:off x="9026098" y="6396327"/>
            <a:ext cx="299173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(Ouyang et al. 2020  </a:t>
            </a:r>
            <a:r>
              <a:rPr kumimoji="0" lang="en-US" sz="2000" b="1"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PNAS</a:t>
            </a:r>
            <a:r>
              <a:rPr kumimoji="0" lang="en-US" sz="200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t>
            </a:r>
          </a:p>
        </p:txBody>
      </p:sp>
    </p:spTree>
    <p:extLst>
      <p:ext uri="{BB962C8B-B14F-4D97-AF65-F5344CB8AC3E}">
        <p14:creationId xmlns:p14="http://schemas.microsoft.com/office/powerpoint/2010/main" val="42894787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CEC3E-1062-0735-C067-7DE5572D3394}"/>
              </a:ext>
            </a:extLst>
          </p:cNvPr>
          <p:cNvSpPr>
            <a:spLocks noGrp="1"/>
          </p:cNvSpPr>
          <p:nvPr>
            <p:ph type="title"/>
          </p:nvPr>
        </p:nvSpPr>
        <p:spPr/>
        <p:txBody>
          <a:bodyPr/>
          <a:lstStyle/>
          <a:p>
            <a:r>
              <a:rPr lang="en-US" dirty="0">
                <a:solidFill>
                  <a:schemeClr val="bg1"/>
                </a:solidFill>
              </a:rPr>
              <a:t>Overview of methods</a:t>
            </a:r>
          </a:p>
        </p:txBody>
      </p:sp>
      <p:sp>
        <p:nvSpPr>
          <p:cNvPr id="5" name="Text Placeholder 4">
            <a:extLst>
              <a:ext uri="{FF2B5EF4-FFF2-40B4-BE49-F238E27FC236}">
                <a16:creationId xmlns:a16="http://schemas.microsoft.com/office/drawing/2014/main" id="{3380CF40-4555-C01D-2CFB-3B0E8E05C87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0388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Measuring GEP</a:t>
            </a:r>
            <a:r>
              <a:rPr lang="en-US" dirty="0"/>
              <a:t>’s</a:t>
            </a:r>
          </a:p>
        </p:txBody>
      </p:sp>
      <p:sp>
        <p:nvSpPr>
          <p:cNvPr id="3" name="Content Placeholder 2"/>
          <p:cNvSpPr>
            <a:spLocks noGrp="1"/>
          </p:cNvSpPr>
          <p:nvPr>
            <p:ph sz="half" idx="1"/>
          </p:nvPr>
        </p:nvSpPr>
        <p:spPr/>
        <p:txBody>
          <a:bodyPr/>
          <a:lstStyle/>
          <a:p>
            <a:r>
              <a:rPr lang="en-US" dirty="0">
                <a:solidFill>
                  <a:schemeClr val="bg1"/>
                </a:solidFill>
              </a:rPr>
              <a:t>Value of an ecosystem service: Price * Quantity</a:t>
            </a:r>
          </a:p>
          <a:p>
            <a:r>
              <a:rPr lang="en-US" dirty="0">
                <a:solidFill>
                  <a:schemeClr val="bg1"/>
                </a:solidFill>
              </a:rPr>
              <a:t>From a complete list of ecosystem services, use the subset that have information about both price and quantity from globally available data</a:t>
            </a:r>
          </a:p>
          <a:p>
            <a:endParaRPr lang="en-US" dirty="0">
              <a:solidFill>
                <a:schemeClr val="bg1"/>
              </a:solidFill>
            </a:endParaRPr>
          </a:p>
          <a:p>
            <a:endParaRPr lang="en-US" dirty="0"/>
          </a:p>
        </p:txBody>
      </p:sp>
      <p:pic>
        <p:nvPicPr>
          <p:cNvPr id="6" name="Content Placeholder 5" descr="A pink text on a white background&#10;&#10;Description automatically generated">
            <a:extLst>
              <a:ext uri="{FF2B5EF4-FFF2-40B4-BE49-F238E27FC236}">
                <a16:creationId xmlns:a16="http://schemas.microsoft.com/office/drawing/2014/main" id="{1D3C7771-14D8-98A1-8E82-8853288F3C6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133600"/>
            <a:ext cx="5181600" cy="2590800"/>
          </a:xfrm>
        </p:spPr>
      </p:pic>
    </p:spTree>
    <p:extLst>
      <p:ext uri="{BB962C8B-B14F-4D97-AF65-F5344CB8AC3E}">
        <p14:creationId xmlns:p14="http://schemas.microsoft.com/office/powerpoint/2010/main" val="244414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4DBDB-4FD0-AF63-D709-CDB82AE26B69}"/>
              </a:ext>
            </a:extLst>
          </p:cNvPr>
          <p:cNvSpPr>
            <a:spLocks noGrp="1"/>
          </p:cNvSpPr>
          <p:nvPr>
            <p:ph type="title"/>
          </p:nvPr>
        </p:nvSpPr>
        <p:spPr/>
        <p:txBody>
          <a:bodyPr/>
          <a:lstStyle/>
          <a:p>
            <a:r>
              <a:rPr lang="en-US" dirty="0">
                <a:solidFill>
                  <a:schemeClr val="bg1"/>
                </a:solidFill>
              </a:rPr>
              <a:t>Measuring GEP: “Easier” to measure ecosystem services</a:t>
            </a:r>
          </a:p>
        </p:txBody>
      </p:sp>
      <p:sp>
        <p:nvSpPr>
          <p:cNvPr id="3" name="Content Placeholder 2">
            <a:extLst>
              <a:ext uri="{FF2B5EF4-FFF2-40B4-BE49-F238E27FC236}">
                <a16:creationId xmlns:a16="http://schemas.microsoft.com/office/drawing/2014/main" id="{170D58BD-43F9-4A86-B2D0-FCE4A61003C7}"/>
              </a:ext>
            </a:extLst>
          </p:cNvPr>
          <p:cNvSpPr>
            <a:spLocks noGrp="1"/>
          </p:cNvSpPr>
          <p:nvPr>
            <p:ph sz="half" idx="1"/>
          </p:nvPr>
        </p:nvSpPr>
        <p:spPr/>
        <p:txBody>
          <a:bodyPr>
            <a:normAutofit fontScale="92500" lnSpcReduction="20000"/>
          </a:bodyPr>
          <a:lstStyle/>
          <a:p>
            <a:r>
              <a:rPr lang="en-US" dirty="0">
                <a:solidFill>
                  <a:schemeClr val="bg1"/>
                </a:solidFill>
              </a:rPr>
              <a:t>Ecosystem services with relevant globally available price and quantity data (some material services)</a:t>
            </a:r>
          </a:p>
          <a:p>
            <a:pPr lvl="1"/>
            <a:r>
              <a:rPr lang="en-US" dirty="0">
                <a:solidFill>
                  <a:schemeClr val="bg1"/>
                </a:solidFill>
              </a:rPr>
              <a:t>Crops</a:t>
            </a:r>
          </a:p>
          <a:p>
            <a:pPr lvl="1">
              <a:spcAft>
                <a:spcPts val="1200"/>
              </a:spcAft>
            </a:pPr>
            <a:r>
              <a:rPr lang="en-US" dirty="0">
                <a:solidFill>
                  <a:schemeClr val="bg1"/>
                </a:solidFill>
              </a:rPr>
              <a:t>Commercial fisheries…</a:t>
            </a:r>
          </a:p>
          <a:p>
            <a:pPr>
              <a:spcAft>
                <a:spcPts val="1200"/>
              </a:spcAft>
            </a:pPr>
            <a:r>
              <a:rPr lang="en-US" dirty="0">
                <a:solidFill>
                  <a:schemeClr val="bg1"/>
                </a:solidFill>
              </a:rPr>
              <a:t>For GEP, we need the portion of value that is attributable to nature</a:t>
            </a:r>
          </a:p>
          <a:p>
            <a:r>
              <a:rPr lang="en-US" dirty="0">
                <a:solidFill>
                  <a:schemeClr val="bg1"/>
                </a:solidFill>
              </a:rPr>
              <a:t>Example: agricultural crops </a:t>
            </a:r>
          </a:p>
          <a:p>
            <a:pPr lvl="1"/>
            <a:r>
              <a:rPr lang="en-US" dirty="0">
                <a:solidFill>
                  <a:schemeClr val="bg1"/>
                </a:solidFill>
              </a:rPr>
              <a:t>Subtract the value of human labor and manufactured inputs to get the contribution of nature</a:t>
            </a:r>
          </a:p>
        </p:txBody>
      </p:sp>
      <p:pic>
        <p:nvPicPr>
          <p:cNvPr id="8" name="Content Placeholder 7" descr="A green fields and a road&#10;&#10;Description automatically generated with medium confidence">
            <a:extLst>
              <a:ext uri="{FF2B5EF4-FFF2-40B4-BE49-F238E27FC236}">
                <a16:creationId xmlns:a16="http://schemas.microsoft.com/office/drawing/2014/main" id="{FF1D39C5-C7D0-4840-D9DD-03450574EE2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80355" y="1825625"/>
            <a:ext cx="5181600" cy="1754187"/>
          </a:xfrm>
        </p:spPr>
      </p:pic>
      <p:pic>
        <p:nvPicPr>
          <p:cNvPr id="12" name="Picture 11" descr="A person in a fishing net&#10;&#10;Description automatically generated">
            <a:extLst>
              <a:ext uri="{FF2B5EF4-FFF2-40B4-BE49-F238E27FC236}">
                <a16:creationId xmlns:a16="http://schemas.microsoft.com/office/drawing/2014/main" id="{7E828A8E-D122-7C5A-9178-2F95770521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42508" y="3820960"/>
            <a:ext cx="4457291" cy="2507226"/>
          </a:xfrm>
          <a:prstGeom prst="rect">
            <a:avLst/>
          </a:prstGeom>
        </p:spPr>
      </p:pic>
      <p:sp>
        <p:nvSpPr>
          <p:cNvPr id="13" name="TextBox 12">
            <a:extLst>
              <a:ext uri="{FF2B5EF4-FFF2-40B4-BE49-F238E27FC236}">
                <a16:creationId xmlns:a16="http://schemas.microsoft.com/office/drawing/2014/main" id="{641685E1-5A25-FEA9-F019-E83343ED7AA9}"/>
              </a:ext>
            </a:extLst>
          </p:cNvPr>
          <p:cNvSpPr txBox="1"/>
          <p:nvPr/>
        </p:nvSpPr>
        <p:spPr>
          <a:xfrm>
            <a:off x="7329963" y="6396335"/>
            <a:ext cx="3082382" cy="461665"/>
          </a:xfrm>
          <a:prstGeom prst="rect">
            <a:avLst/>
          </a:prstGeom>
          <a:noFill/>
        </p:spPr>
        <p:txBody>
          <a:bodyPr wrap="none" rtlCol="0">
            <a:spAutoFit/>
          </a:bodyPr>
          <a:lstStyle/>
          <a:p>
            <a:r>
              <a:rPr lang="en-US" sz="1200" dirty="0">
                <a:solidFill>
                  <a:schemeClr val="bg1"/>
                </a:solidFill>
              </a:rPr>
              <a:t>Photo credits: Croplands Research Group (top)</a:t>
            </a:r>
          </a:p>
          <a:p>
            <a:r>
              <a:rPr lang="en-US" sz="1200" dirty="0">
                <a:solidFill>
                  <a:schemeClr val="bg1"/>
                </a:solidFill>
              </a:rPr>
              <a:t>National Geographic (bottom)</a:t>
            </a:r>
          </a:p>
        </p:txBody>
      </p:sp>
    </p:spTree>
    <p:extLst>
      <p:ext uri="{BB962C8B-B14F-4D97-AF65-F5344CB8AC3E}">
        <p14:creationId xmlns:p14="http://schemas.microsoft.com/office/powerpoint/2010/main" val="335589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GEP: Harder to measure ecosystem services </a:t>
            </a:r>
          </a:p>
        </p:txBody>
      </p:sp>
      <p:sp>
        <p:nvSpPr>
          <p:cNvPr id="3" name="Content Placeholder 2"/>
          <p:cNvSpPr>
            <a:spLocks noGrp="1"/>
          </p:cNvSpPr>
          <p:nvPr>
            <p:ph idx="1"/>
          </p:nvPr>
        </p:nvSpPr>
        <p:spPr/>
        <p:txBody>
          <a:bodyPr>
            <a:normAutofit/>
          </a:bodyPr>
          <a:lstStyle/>
          <a:p>
            <a:pPr>
              <a:spcAft>
                <a:spcPts val="1200"/>
              </a:spcAft>
            </a:pPr>
            <a:r>
              <a:rPr lang="en-US" dirty="0"/>
              <a:t>Services without relevant globally available price and quantity data (virtually all regulatory services, non-material services) </a:t>
            </a:r>
          </a:p>
          <a:p>
            <a:pPr>
              <a:spcAft>
                <a:spcPts val="1200"/>
              </a:spcAft>
            </a:pPr>
            <a:r>
              <a:rPr lang="en-US" dirty="0"/>
              <a:t>Steps to create GEP</a:t>
            </a:r>
          </a:p>
          <a:p>
            <a:pPr marL="514350" indent="-514350">
              <a:spcAft>
                <a:spcPts val="1200"/>
              </a:spcAft>
              <a:buFont typeface="+mj-lt"/>
              <a:buAutoNum type="arabicPeriod"/>
            </a:pPr>
            <a:r>
              <a:rPr lang="en-US" dirty="0"/>
              <a:t>Tracking the magnitude and condition of biophysical </a:t>
            </a:r>
            <a:r>
              <a:rPr lang="en-US" b="1" i="1" dirty="0">
                <a:solidFill>
                  <a:srgbClr val="FF0000"/>
                </a:solidFill>
              </a:rPr>
              <a:t>stocks of natural capital </a:t>
            </a:r>
            <a:r>
              <a:rPr lang="en-US" dirty="0"/>
              <a:t>(lands, waters, and their biodiversity)</a:t>
            </a:r>
          </a:p>
          <a:p>
            <a:pPr marL="514350" indent="-514350">
              <a:spcAft>
                <a:spcPts val="1200"/>
              </a:spcAft>
              <a:buFont typeface="+mj-lt"/>
              <a:buAutoNum type="arabicPeriod"/>
            </a:pPr>
            <a:r>
              <a:rPr lang="en-US" dirty="0"/>
              <a:t>Translating these stocks into </a:t>
            </a:r>
            <a:r>
              <a:rPr lang="en-US" b="1" i="1" dirty="0">
                <a:solidFill>
                  <a:srgbClr val="FF0000"/>
                </a:solidFill>
              </a:rPr>
              <a:t>flows of ecosystem goods and services</a:t>
            </a:r>
          </a:p>
          <a:p>
            <a:pPr marL="514350" indent="-514350">
              <a:spcAft>
                <a:spcPts val="1200"/>
              </a:spcAft>
              <a:buFont typeface="+mj-lt"/>
              <a:buAutoNum type="arabicPeriod"/>
            </a:pPr>
            <a:r>
              <a:rPr lang="en-US" b="1" i="1" dirty="0"/>
              <a:t> </a:t>
            </a:r>
            <a:r>
              <a:rPr lang="en-US" b="1" i="1" dirty="0">
                <a:solidFill>
                  <a:srgbClr val="FF0000"/>
                </a:solidFill>
              </a:rPr>
              <a:t>Pricing</a:t>
            </a:r>
            <a:r>
              <a:rPr lang="en-US" dirty="0"/>
              <a:t> (valuing) ecosystem goods and service flows</a:t>
            </a:r>
          </a:p>
          <a:p>
            <a:pPr marL="514350" indent="-514350">
              <a:buFont typeface="+mj-lt"/>
              <a:buAutoNum type="arabicPeriod"/>
            </a:pPr>
            <a:endParaRPr lang="en-US" dirty="0"/>
          </a:p>
        </p:txBody>
      </p:sp>
    </p:spTree>
    <p:extLst>
      <p:ext uri="{BB962C8B-B14F-4D97-AF65-F5344CB8AC3E}">
        <p14:creationId xmlns:p14="http://schemas.microsoft.com/office/powerpoint/2010/main" val="322267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logo for a company&#10;&#10;Description automatically generated">
            <a:extLst>
              <a:ext uri="{FF2B5EF4-FFF2-40B4-BE49-F238E27FC236}">
                <a16:creationId xmlns:a16="http://schemas.microsoft.com/office/drawing/2014/main" id="{F20F90C9-5AD9-423B-9D12-6B5CC1F404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7437" y="1004180"/>
            <a:ext cx="8357125" cy="4849639"/>
          </a:xfrm>
        </p:spPr>
      </p:pic>
    </p:spTree>
    <p:extLst>
      <p:ext uri="{BB962C8B-B14F-4D97-AF65-F5344CB8AC3E}">
        <p14:creationId xmlns:p14="http://schemas.microsoft.com/office/powerpoint/2010/main" val="444211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Tracking the magnitude and condition of biophysical stocks of natural capital</a:t>
            </a:r>
            <a:endParaRPr lang="en-US" dirty="0"/>
          </a:p>
        </p:txBody>
      </p:sp>
      <p:sp>
        <p:nvSpPr>
          <p:cNvPr id="3" name="Content Placeholder 2"/>
          <p:cNvSpPr>
            <a:spLocks noGrp="1"/>
          </p:cNvSpPr>
          <p:nvPr>
            <p:ph idx="1"/>
          </p:nvPr>
        </p:nvSpPr>
        <p:spPr/>
        <p:txBody>
          <a:bodyPr>
            <a:normAutofit/>
          </a:bodyPr>
          <a:lstStyle/>
          <a:p>
            <a:pPr>
              <a:spcAft>
                <a:spcPts val="1200"/>
              </a:spcAft>
            </a:pPr>
            <a:r>
              <a:rPr lang="en-US" dirty="0"/>
              <a:t>Stocks of natural capital are an important measure in their own right (Natural Capital Accounting)</a:t>
            </a:r>
          </a:p>
          <a:p>
            <a:pPr>
              <a:spcAft>
                <a:spcPts val="1200"/>
              </a:spcAft>
            </a:pPr>
            <a:r>
              <a:rPr lang="en-US" dirty="0"/>
              <a:t>Stocks of natural capital generate a flow of ecosystem goods and services</a:t>
            </a:r>
          </a:p>
          <a:p>
            <a:pPr marL="0" indent="0">
              <a:buNone/>
            </a:pPr>
            <a:endParaRPr lang="en-US" dirty="0"/>
          </a:p>
        </p:txBody>
      </p:sp>
      <p:pic>
        <p:nvPicPr>
          <p:cNvPr id="7" name="Picture 6" descr="A map of the world&#10;&#10;Description automatically generated">
            <a:extLst>
              <a:ext uri="{FF2B5EF4-FFF2-40B4-BE49-F238E27FC236}">
                <a16:creationId xmlns:a16="http://schemas.microsoft.com/office/drawing/2014/main" id="{91F1FDBF-FB63-5D0B-BCA4-9947F711E6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784" b="13727"/>
          <a:stretch/>
        </p:blipFill>
        <p:spPr>
          <a:xfrm>
            <a:off x="2604565" y="3598605"/>
            <a:ext cx="6982870" cy="3004394"/>
          </a:xfrm>
          <a:prstGeom prst="rect">
            <a:avLst/>
          </a:prstGeom>
        </p:spPr>
      </p:pic>
    </p:spTree>
    <p:extLst>
      <p:ext uri="{BB962C8B-B14F-4D97-AF65-F5344CB8AC3E}">
        <p14:creationId xmlns:p14="http://schemas.microsoft.com/office/powerpoint/2010/main" val="361918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51FC375-FB73-43F3-9280-76CB8631AFB0}" type="slidenum">
              <a:rPr kumimoji="0" lang="en-US" sz="1400" b="0" i="0" u="none" strike="noStrike" kern="1200" cap="none" spc="0" normalizeH="0" baseline="0" noProof="0" smtClean="0">
                <a:ln>
                  <a:noFill/>
                </a:ln>
                <a:solidFill>
                  <a:srgbClr val="FFFFFF"/>
                </a:solidFill>
                <a:effectLst/>
                <a:uLnTx/>
                <a:uFillTx/>
                <a:latin typeface="Times New Roman"/>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1200" cap="none" spc="0" normalizeH="0" baseline="0" noProof="0">
              <a:ln>
                <a:noFill/>
              </a:ln>
              <a:solidFill>
                <a:srgbClr val="FFFFFF"/>
              </a:solidFill>
              <a:effectLst/>
              <a:uLnTx/>
              <a:uFillTx/>
              <a:latin typeface="Times New Roman"/>
              <a:ea typeface="+mn-ea"/>
              <a:cs typeface="+mn-cs"/>
            </a:endParaRPr>
          </a:p>
        </p:txBody>
      </p:sp>
      <p:sp>
        <p:nvSpPr>
          <p:cNvPr id="3" name="TextBox 2"/>
          <p:cNvSpPr txBox="1"/>
          <p:nvPr/>
        </p:nvSpPr>
        <p:spPr>
          <a:xfrm>
            <a:off x="694188" y="6305490"/>
            <a:ext cx="381238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(Ouyang et al 2016 </a:t>
            </a:r>
            <a:r>
              <a:rPr kumimoji="0" lang="en-US" sz="2000" b="1" i="1"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Science</a:t>
            </a:r>
            <a:r>
              <a:rPr kumimoji="0" lang="en-US" sz="2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a:t>
            </a:r>
          </a:p>
        </p:txBody>
      </p:sp>
      <p:pic>
        <p:nvPicPr>
          <p:cNvPr id="13"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992" y="1588739"/>
            <a:ext cx="10059984" cy="4401243"/>
          </a:xfrm>
          <a:prstGeom prst="rect">
            <a:avLst/>
          </a:prstGeom>
          <a:solidFill>
            <a:schemeClr val="bg1"/>
          </a:solidFill>
          <a:ln>
            <a:noFill/>
          </a:ln>
        </p:spPr>
      </p:pic>
      <p:sp>
        <p:nvSpPr>
          <p:cNvPr id="2" name="Rectangle 1"/>
          <p:cNvSpPr/>
          <p:nvPr/>
        </p:nvSpPr>
        <p:spPr bwMode="auto">
          <a:xfrm>
            <a:off x="8060119" y="3749836"/>
            <a:ext cx="2540825" cy="205965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9" name="Rectangle 18"/>
          <p:cNvSpPr/>
          <p:nvPr/>
        </p:nvSpPr>
        <p:spPr bwMode="auto">
          <a:xfrm>
            <a:off x="796991" y="5549484"/>
            <a:ext cx="10059983" cy="698916"/>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20" name="TextBox 19"/>
          <p:cNvSpPr txBox="1"/>
          <p:nvPr/>
        </p:nvSpPr>
        <p:spPr>
          <a:xfrm>
            <a:off x="967409" y="5541396"/>
            <a:ext cx="4797287" cy="646331"/>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Water retention  	      	Flood mitigation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 by forests	       	by wetlands</a:t>
            </a:r>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l="36404" t="33279" r="37544" b="30515"/>
          <a:stretch>
            <a:fillRect/>
          </a:stretch>
        </p:blipFill>
        <p:spPr bwMode="auto">
          <a:xfrm>
            <a:off x="8192639" y="3742030"/>
            <a:ext cx="2408237"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a:spLocks noChangeArrowheads="1"/>
          </p:cNvSpPr>
          <p:nvPr/>
        </p:nvSpPr>
        <p:spPr bwMode="auto">
          <a:xfrm>
            <a:off x="694188" y="247994"/>
            <a:ext cx="10162785" cy="1143000"/>
          </a:xfrm>
          <a:prstGeom prst="rect">
            <a:avLst/>
          </a:prstGeom>
          <a:noFill/>
          <a:ln>
            <a:noFill/>
          </a:ln>
          <a:effectLst/>
        </p:spPr>
        <p:txBody>
          <a:bodyPr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en-US" sz="4000" dirty="0"/>
              <a:t>2. Translating natural capital stocks into flows of ecosystem goods and services</a:t>
            </a:r>
            <a:endParaRPr kumimoji="0" lang="en-US" sz="40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sp>
        <p:nvSpPr>
          <p:cNvPr id="4" name="TextBox 3">
            <a:extLst>
              <a:ext uri="{FF2B5EF4-FFF2-40B4-BE49-F238E27FC236}">
                <a16:creationId xmlns:a16="http://schemas.microsoft.com/office/drawing/2014/main" id="{4DB3B80B-0F1E-4BA5-357A-F7F0C90E03E7}"/>
              </a:ext>
            </a:extLst>
          </p:cNvPr>
          <p:cNvSpPr txBox="1"/>
          <p:nvPr/>
        </p:nvSpPr>
        <p:spPr>
          <a:xfrm>
            <a:off x="5572544" y="5574528"/>
            <a:ext cx="2670307" cy="36933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Calibri" panose="020F0502020204030204" pitchFamily="34" charset="0"/>
                <a:cs typeface="Calibri" panose="020F0502020204030204" pitchFamily="34" charset="0"/>
              </a:rPr>
              <a:t>Biodiversity conservation</a:t>
            </a:r>
            <a:endParaRPr kumimoji="0" lang="en-US" sz="1800" b="1" i="0" u="none" strike="noStrike" kern="120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951232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B9F6B-BA08-CC17-C49C-7B5FA96693EF}"/>
              </a:ext>
            </a:extLst>
          </p:cNvPr>
          <p:cNvSpPr>
            <a:spLocks noGrp="1"/>
          </p:cNvSpPr>
          <p:nvPr>
            <p:ph type="title"/>
          </p:nvPr>
        </p:nvSpPr>
        <p:spPr/>
        <p:txBody>
          <a:bodyPr/>
          <a:lstStyle/>
          <a:p>
            <a:r>
              <a:rPr lang="en-US" dirty="0"/>
              <a:t>Global coverage of ecosystem services </a:t>
            </a:r>
          </a:p>
        </p:txBody>
      </p:sp>
      <p:pic>
        <p:nvPicPr>
          <p:cNvPr id="5" name="Picture 4">
            <a:extLst>
              <a:ext uri="{FF2B5EF4-FFF2-40B4-BE49-F238E27FC236}">
                <a16:creationId xmlns:a16="http://schemas.microsoft.com/office/drawing/2014/main" id="{802AECEB-AB8B-FE14-200E-7924BA9E2A2D}"/>
              </a:ext>
            </a:extLst>
          </p:cNvPr>
          <p:cNvPicPr>
            <a:picLocks noChangeAspect="1"/>
          </p:cNvPicPr>
          <p:nvPr/>
        </p:nvPicPr>
        <p:blipFill>
          <a:blip r:embed="rId2"/>
          <a:stretch>
            <a:fillRect/>
          </a:stretch>
        </p:blipFill>
        <p:spPr>
          <a:xfrm>
            <a:off x="8454436" y="1247847"/>
            <a:ext cx="3421626" cy="5117561"/>
          </a:xfrm>
          <a:prstGeom prst="rect">
            <a:avLst/>
          </a:prstGeom>
        </p:spPr>
      </p:pic>
      <p:pic>
        <p:nvPicPr>
          <p:cNvPr id="9" name="Picture 8">
            <a:extLst>
              <a:ext uri="{FF2B5EF4-FFF2-40B4-BE49-F238E27FC236}">
                <a16:creationId xmlns:a16="http://schemas.microsoft.com/office/drawing/2014/main" id="{B4C7CA55-43DE-1B52-887E-99401276D499}"/>
              </a:ext>
            </a:extLst>
          </p:cNvPr>
          <p:cNvPicPr>
            <a:picLocks noChangeAspect="1"/>
          </p:cNvPicPr>
          <p:nvPr/>
        </p:nvPicPr>
        <p:blipFill rotWithShape="1">
          <a:blip r:embed="rId3"/>
          <a:srcRect b="50000"/>
          <a:stretch/>
        </p:blipFill>
        <p:spPr>
          <a:xfrm>
            <a:off x="315938" y="1398315"/>
            <a:ext cx="5257800" cy="1493470"/>
          </a:xfrm>
          <a:prstGeom prst="rect">
            <a:avLst/>
          </a:prstGeom>
        </p:spPr>
      </p:pic>
      <p:pic>
        <p:nvPicPr>
          <p:cNvPr id="11" name="Picture 10">
            <a:extLst>
              <a:ext uri="{FF2B5EF4-FFF2-40B4-BE49-F238E27FC236}">
                <a16:creationId xmlns:a16="http://schemas.microsoft.com/office/drawing/2014/main" id="{F7450592-399B-0CD7-33D7-FDF1C9B73EF3}"/>
              </a:ext>
            </a:extLst>
          </p:cNvPr>
          <p:cNvPicPr>
            <a:picLocks noChangeAspect="1"/>
          </p:cNvPicPr>
          <p:nvPr/>
        </p:nvPicPr>
        <p:blipFill>
          <a:blip r:embed="rId4"/>
          <a:stretch>
            <a:fillRect/>
          </a:stretch>
        </p:blipFill>
        <p:spPr>
          <a:xfrm>
            <a:off x="2944838" y="2648762"/>
            <a:ext cx="5144576" cy="2552425"/>
          </a:xfrm>
          <a:prstGeom prst="rect">
            <a:avLst/>
          </a:prstGeom>
        </p:spPr>
      </p:pic>
      <p:pic>
        <p:nvPicPr>
          <p:cNvPr id="13" name="Picture 12">
            <a:extLst>
              <a:ext uri="{FF2B5EF4-FFF2-40B4-BE49-F238E27FC236}">
                <a16:creationId xmlns:a16="http://schemas.microsoft.com/office/drawing/2014/main" id="{030B624F-A39D-AD14-FDD4-52C01E1CDFED}"/>
              </a:ext>
            </a:extLst>
          </p:cNvPr>
          <p:cNvPicPr>
            <a:picLocks noChangeAspect="1"/>
          </p:cNvPicPr>
          <p:nvPr/>
        </p:nvPicPr>
        <p:blipFill>
          <a:blip r:embed="rId5"/>
          <a:stretch>
            <a:fillRect/>
          </a:stretch>
        </p:blipFill>
        <p:spPr>
          <a:xfrm>
            <a:off x="243434" y="4204861"/>
            <a:ext cx="4358120" cy="2288014"/>
          </a:xfrm>
          <a:prstGeom prst="rect">
            <a:avLst/>
          </a:prstGeom>
        </p:spPr>
      </p:pic>
      <p:sp>
        <p:nvSpPr>
          <p:cNvPr id="14" name="TextBox 13">
            <a:extLst>
              <a:ext uri="{FF2B5EF4-FFF2-40B4-BE49-F238E27FC236}">
                <a16:creationId xmlns:a16="http://schemas.microsoft.com/office/drawing/2014/main" id="{60DF5949-8EE2-1C0F-706E-D1D884A1FF57}"/>
              </a:ext>
            </a:extLst>
          </p:cNvPr>
          <p:cNvSpPr txBox="1"/>
          <p:nvPr/>
        </p:nvSpPr>
        <p:spPr>
          <a:xfrm>
            <a:off x="5601521" y="1398315"/>
            <a:ext cx="1412566" cy="369332"/>
          </a:xfrm>
          <a:prstGeom prst="rect">
            <a:avLst/>
          </a:prstGeom>
          <a:noFill/>
        </p:spPr>
        <p:txBody>
          <a:bodyPr wrap="none" rtlCol="0">
            <a:spAutoFit/>
          </a:bodyPr>
          <a:lstStyle/>
          <a:p>
            <a:r>
              <a:rPr lang="en-US" dirty="0"/>
              <a:t>Science 2019</a:t>
            </a:r>
          </a:p>
        </p:txBody>
      </p:sp>
    </p:spTree>
    <p:extLst>
      <p:ext uri="{BB962C8B-B14F-4D97-AF65-F5344CB8AC3E}">
        <p14:creationId xmlns:p14="http://schemas.microsoft.com/office/powerpoint/2010/main" val="1290284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200"/>
              </a:spcAft>
            </a:pPr>
            <a:r>
              <a:rPr lang="en-US" dirty="0"/>
              <a:t>3. Pricing (valuing) ecosystem goods and service flows</a:t>
            </a:r>
          </a:p>
        </p:txBody>
      </p:sp>
      <p:sp>
        <p:nvSpPr>
          <p:cNvPr id="3" name="Content Placeholder 2"/>
          <p:cNvSpPr>
            <a:spLocks noGrp="1"/>
          </p:cNvSpPr>
          <p:nvPr>
            <p:ph idx="1"/>
          </p:nvPr>
        </p:nvSpPr>
        <p:spPr/>
        <p:txBody>
          <a:bodyPr>
            <a:normAutofit fontScale="92500" lnSpcReduction="20000"/>
          </a:bodyPr>
          <a:lstStyle/>
          <a:p>
            <a:pPr>
              <a:spcAft>
                <a:spcPts val="1200"/>
              </a:spcAft>
            </a:pPr>
            <a:r>
              <a:rPr lang="en-US" dirty="0"/>
              <a:t>Many ecosystem goods and services do not have a readily observable market price</a:t>
            </a:r>
          </a:p>
          <a:p>
            <a:pPr>
              <a:spcAft>
                <a:spcPts val="1200"/>
              </a:spcAft>
            </a:pPr>
            <a:r>
              <a:rPr lang="en-US" dirty="0"/>
              <a:t>GEP addresses this omission by estimating price analogues for non-market ecosystem goods and services</a:t>
            </a:r>
          </a:p>
          <a:p>
            <a:r>
              <a:rPr lang="en-US" dirty="0"/>
              <a:t>Common methods of “pricing” non-marketed ecosystem services </a:t>
            </a:r>
          </a:p>
          <a:p>
            <a:pPr lvl="1"/>
            <a:r>
              <a:rPr lang="en-US" dirty="0"/>
              <a:t>Imputed values for inputs to marketed goods and services </a:t>
            </a:r>
          </a:p>
          <a:p>
            <a:pPr lvl="1"/>
            <a:r>
              <a:rPr lang="en-US" dirty="0"/>
              <a:t>Avoided cost</a:t>
            </a:r>
          </a:p>
          <a:p>
            <a:pPr lvl="1"/>
            <a:r>
              <a:rPr lang="en-US" dirty="0"/>
              <a:t>Replacement cost </a:t>
            </a:r>
          </a:p>
          <a:p>
            <a:pPr lvl="1"/>
            <a:r>
              <a:rPr lang="en-US" dirty="0"/>
              <a:t>Note: many common approaches to non-market valuation from environmental economics, based on willingness-to-pay measures, are rarely used: hedonic property price approach, random utility models (travel cost), choice experiments (contingent valuation)</a:t>
            </a:r>
          </a:p>
        </p:txBody>
      </p:sp>
    </p:spTree>
    <p:extLst>
      <p:ext uri="{BB962C8B-B14F-4D97-AF65-F5344CB8AC3E}">
        <p14:creationId xmlns:p14="http://schemas.microsoft.com/office/powerpoint/2010/main" val="303326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Aggregating services for GEP</a:t>
            </a:r>
          </a:p>
        </p:txBody>
      </p:sp>
      <p:sp>
        <p:nvSpPr>
          <p:cNvPr id="3" name="Content Placeholder 2"/>
          <p:cNvSpPr>
            <a:spLocks noGrp="1"/>
          </p:cNvSpPr>
          <p:nvPr>
            <p:ph sz="half" idx="1"/>
          </p:nvPr>
        </p:nvSpPr>
        <p:spPr/>
        <p:txBody>
          <a:bodyPr>
            <a:normAutofit/>
          </a:bodyPr>
          <a:lstStyle/>
          <a:p>
            <a:r>
              <a:rPr lang="en-US" dirty="0"/>
              <a:t>Aggregate the values of ecosystem goods and services into a single GEP metric</a:t>
            </a:r>
          </a:p>
          <a:p>
            <a:r>
              <a:rPr lang="en-US" dirty="0"/>
              <a:t>Want complete coverage of all important ecosystem goods and services</a:t>
            </a:r>
          </a:p>
          <a:p>
            <a:pPr>
              <a:spcAft>
                <a:spcPts val="1200"/>
              </a:spcAft>
            </a:pPr>
            <a:r>
              <a:rPr lang="en-US" dirty="0"/>
              <a:t>Avoid double-counting</a:t>
            </a:r>
          </a:p>
        </p:txBody>
      </p:sp>
      <p:pic>
        <p:nvPicPr>
          <p:cNvPr id="9" name="Content Placeholder 8" descr="A bee on a yellow flower&#10;&#10;Description automatically generated">
            <a:extLst>
              <a:ext uri="{FF2B5EF4-FFF2-40B4-BE49-F238E27FC236}">
                <a16:creationId xmlns:a16="http://schemas.microsoft.com/office/drawing/2014/main" id="{792EA997-358D-0DE4-888A-ACFAB2FE5511}"/>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427839" y="1486543"/>
            <a:ext cx="5181600" cy="3884914"/>
          </a:xfrm>
        </p:spPr>
      </p:pic>
      <p:sp>
        <p:nvSpPr>
          <p:cNvPr id="10" name="TextBox 9">
            <a:extLst>
              <a:ext uri="{FF2B5EF4-FFF2-40B4-BE49-F238E27FC236}">
                <a16:creationId xmlns:a16="http://schemas.microsoft.com/office/drawing/2014/main" id="{096DE024-E262-EC5D-8A0E-8D78009B3BB9}"/>
              </a:ext>
            </a:extLst>
          </p:cNvPr>
          <p:cNvSpPr txBox="1"/>
          <p:nvPr/>
        </p:nvSpPr>
        <p:spPr>
          <a:xfrm>
            <a:off x="6427839" y="5515896"/>
            <a:ext cx="1504386" cy="276999"/>
          </a:xfrm>
          <a:prstGeom prst="rect">
            <a:avLst/>
          </a:prstGeom>
          <a:noFill/>
        </p:spPr>
        <p:txBody>
          <a:bodyPr wrap="none" rtlCol="0">
            <a:spAutoFit/>
          </a:bodyPr>
          <a:lstStyle/>
          <a:p>
            <a:r>
              <a:rPr lang="en-US" sz="1200" dirty="0"/>
              <a:t>Photo credit: </a:t>
            </a:r>
            <a:r>
              <a:rPr lang="en-US" sz="1200" dirty="0" err="1"/>
              <a:t>Pixabay</a:t>
            </a:r>
            <a:endParaRPr lang="en-US" sz="1200" dirty="0"/>
          </a:p>
        </p:txBody>
      </p:sp>
    </p:spTree>
    <p:extLst>
      <p:ext uri="{BB962C8B-B14F-4D97-AF65-F5344CB8AC3E}">
        <p14:creationId xmlns:p14="http://schemas.microsoft.com/office/powerpoint/2010/main" val="117802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164A3E-7372-4EA4-6C35-4A55F2A308B1}"/>
              </a:ext>
            </a:extLst>
          </p:cNvPr>
          <p:cNvSpPr>
            <a:spLocks noGrp="1"/>
          </p:cNvSpPr>
          <p:nvPr>
            <p:ph type="title"/>
          </p:nvPr>
        </p:nvSpPr>
        <p:spPr/>
        <p:txBody>
          <a:bodyPr/>
          <a:lstStyle/>
          <a:p>
            <a:r>
              <a:rPr lang="en-US" dirty="0"/>
              <a:t>Results</a:t>
            </a:r>
          </a:p>
        </p:txBody>
      </p:sp>
      <p:sp>
        <p:nvSpPr>
          <p:cNvPr id="6" name="Text Placeholder 5">
            <a:extLst>
              <a:ext uri="{FF2B5EF4-FFF2-40B4-BE49-F238E27FC236}">
                <a16:creationId xmlns:a16="http://schemas.microsoft.com/office/drawing/2014/main" id="{18A963CA-6360-1F3E-72F4-7F431BC0D67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02567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9EBD-D306-8284-67F3-385D8C0063E0}"/>
              </a:ext>
            </a:extLst>
          </p:cNvPr>
          <p:cNvSpPr>
            <a:spLocks noGrp="1"/>
          </p:cNvSpPr>
          <p:nvPr>
            <p:ph type="title"/>
          </p:nvPr>
        </p:nvSpPr>
        <p:spPr/>
        <p:txBody>
          <a:bodyPr/>
          <a:lstStyle/>
          <a:p>
            <a:r>
              <a:rPr lang="en-US" dirty="0"/>
              <a:t>To be done….</a:t>
            </a:r>
          </a:p>
        </p:txBody>
      </p:sp>
      <p:sp>
        <p:nvSpPr>
          <p:cNvPr id="3" name="Text Placeholder 2">
            <a:extLst>
              <a:ext uri="{FF2B5EF4-FFF2-40B4-BE49-F238E27FC236}">
                <a16:creationId xmlns:a16="http://schemas.microsoft.com/office/drawing/2014/main" id="{03EFA032-9CFD-D6A6-BFCA-9568B418206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67079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nvGraphicFramePr>
        <p:xfrm>
          <a:off x="1892304" y="695011"/>
          <a:ext cx="8407392" cy="6087208"/>
        </p:xfrm>
        <a:graphic>
          <a:graphicData uri="http://schemas.openxmlformats.org/drawingml/2006/table">
            <a:tbl>
              <a:tblPr firstRow="1" firstCol="1" bandRow="1">
                <a:tableStyleId>{5C22544A-7EE6-4342-B048-85BDC9FD1C3A}</a:tableStyleId>
              </a:tblPr>
              <a:tblGrid>
                <a:gridCol w="1598416">
                  <a:extLst>
                    <a:ext uri="{9D8B030D-6E8A-4147-A177-3AD203B41FA5}">
                      <a16:colId xmlns:a16="http://schemas.microsoft.com/office/drawing/2014/main" val="417834486"/>
                    </a:ext>
                  </a:extLst>
                </a:gridCol>
                <a:gridCol w="1598416">
                  <a:extLst>
                    <a:ext uri="{9D8B030D-6E8A-4147-A177-3AD203B41FA5}">
                      <a16:colId xmlns:a16="http://schemas.microsoft.com/office/drawing/2014/main" val="478365023"/>
                    </a:ext>
                  </a:extLst>
                </a:gridCol>
                <a:gridCol w="1598416">
                  <a:extLst>
                    <a:ext uri="{9D8B030D-6E8A-4147-A177-3AD203B41FA5}">
                      <a16:colId xmlns:a16="http://schemas.microsoft.com/office/drawing/2014/main" val="3101709677"/>
                    </a:ext>
                  </a:extLst>
                </a:gridCol>
                <a:gridCol w="641631">
                  <a:extLst>
                    <a:ext uri="{9D8B030D-6E8A-4147-A177-3AD203B41FA5}">
                      <a16:colId xmlns:a16="http://schemas.microsoft.com/office/drawing/2014/main" val="636397794"/>
                    </a:ext>
                  </a:extLst>
                </a:gridCol>
                <a:gridCol w="641631">
                  <a:extLst>
                    <a:ext uri="{9D8B030D-6E8A-4147-A177-3AD203B41FA5}">
                      <a16:colId xmlns:a16="http://schemas.microsoft.com/office/drawing/2014/main" val="2563602003"/>
                    </a:ext>
                  </a:extLst>
                </a:gridCol>
                <a:gridCol w="403989">
                  <a:extLst>
                    <a:ext uri="{9D8B030D-6E8A-4147-A177-3AD203B41FA5}">
                      <a16:colId xmlns:a16="http://schemas.microsoft.com/office/drawing/2014/main" val="2503092892"/>
                    </a:ext>
                  </a:extLst>
                </a:gridCol>
                <a:gridCol w="641631">
                  <a:extLst>
                    <a:ext uri="{9D8B030D-6E8A-4147-A177-3AD203B41FA5}">
                      <a16:colId xmlns:a16="http://schemas.microsoft.com/office/drawing/2014/main" val="1167717476"/>
                    </a:ext>
                  </a:extLst>
                </a:gridCol>
                <a:gridCol w="641631">
                  <a:extLst>
                    <a:ext uri="{9D8B030D-6E8A-4147-A177-3AD203B41FA5}">
                      <a16:colId xmlns:a16="http://schemas.microsoft.com/office/drawing/2014/main" val="1815371727"/>
                    </a:ext>
                  </a:extLst>
                </a:gridCol>
                <a:gridCol w="641631">
                  <a:extLst>
                    <a:ext uri="{9D8B030D-6E8A-4147-A177-3AD203B41FA5}">
                      <a16:colId xmlns:a16="http://schemas.microsoft.com/office/drawing/2014/main" val="76902369"/>
                    </a:ext>
                  </a:extLst>
                </a:gridCol>
              </a:tblGrid>
              <a:tr h="362879">
                <a:tc rowSpan="2">
                  <a:txBody>
                    <a:bodyPr/>
                    <a:lstStyle/>
                    <a:p>
                      <a:pPr marL="0" marR="0" algn="ctr">
                        <a:spcBef>
                          <a:spcPts val="0"/>
                        </a:spcBef>
                        <a:spcAft>
                          <a:spcPts val="0"/>
                        </a:spcAft>
                      </a:pPr>
                      <a:r>
                        <a:rPr lang="en-US" sz="1800" kern="0" dirty="0">
                          <a:effectLst/>
                        </a:rPr>
                        <a:t>Types of services</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rowSpan="2">
                  <a:txBody>
                    <a:bodyPr/>
                    <a:lstStyle/>
                    <a:p>
                      <a:pPr marL="0" marR="0" algn="ctr">
                        <a:spcBef>
                          <a:spcPts val="0"/>
                        </a:spcBef>
                        <a:spcAft>
                          <a:spcPts val="0"/>
                        </a:spcAft>
                      </a:pPr>
                      <a:r>
                        <a:rPr lang="en-US" sz="1800" kern="0" dirty="0">
                          <a:effectLst/>
                        </a:rPr>
                        <a:t>Category of ecosystem services</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rowSpan="2">
                  <a:txBody>
                    <a:bodyPr/>
                    <a:lstStyle/>
                    <a:p>
                      <a:pPr marL="0" marR="0" algn="ctr">
                        <a:spcBef>
                          <a:spcPts val="0"/>
                        </a:spcBef>
                        <a:spcAft>
                          <a:spcPts val="0"/>
                        </a:spcAft>
                      </a:pPr>
                      <a:r>
                        <a:rPr lang="en-US" sz="1800" kern="0" dirty="0">
                          <a:effectLst/>
                        </a:rPr>
                        <a:t>Ecosystem service</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gridSpan="3">
                  <a:txBody>
                    <a:bodyPr/>
                    <a:lstStyle/>
                    <a:p>
                      <a:pPr marL="0" marR="0" algn="ctr">
                        <a:spcBef>
                          <a:spcPts val="0"/>
                        </a:spcBef>
                        <a:spcAft>
                          <a:spcPts val="0"/>
                        </a:spcAft>
                      </a:pPr>
                      <a:r>
                        <a:rPr lang="en-US" sz="1200" kern="0" dirty="0">
                          <a:effectLst/>
                        </a:rPr>
                        <a:t>2000</a:t>
                      </a:r>
                      <a:endParaRPr lang="en-US" sz="7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48052" marR="48052" marT="0" marB="0" anchor="ctr"/>
                </a:tc>
                <a:tc hMerge="1">
                  <a:txBody>
                    <a:bodyPr/>
                    <a:lstStyle/>
                    <a:p>
                      <a:endParaRPr lang="en-US"/>
                    </a:p>
                  </a:txBody>
                  <a:tcPr/>
                </a:tc>
                <a:tc hMerge="1">
                  <a:txBody>
                    <a:bodyPr/>
                    <a:lstStyle/>
                    <a:p>
                      <a:endParaRPr lang="en-US"/>
                    </a:p>
                  </a:txBody>
                  <a:tcPr/>
                </a:tc>
                <a:tc gridSpan="3">
                  <a:txBody>
                    <a:bodyPr/>
                    <a:lstStyle/>
                    <a:p>
                      <a:pPr marL="0" marR="0" algn="ctr">
                        <a:spcBef>
                          <a:spcPts val="0"/>
                        </a:spcBef>
                        <a:spcAft>
                          <a:spcPts val="0"/>
                        </a:spcAft>
                      </a:pPr>
                      <a:r>
                        <a:rPr lang="en-US" sz="1200" kern="0" dirty="0">
                          <a:effectLst/>
                        </a:rPr>
                        <a:t>2015</a:t>
                      </a:r>
                      <a:endParaRPr lang="en-US" sz="7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59192134"/>
                  </a:ext>
                </a:extLst>
              </a:tr>
              <a:tr h="716336">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1000" kern="0" dirty="0">
                          <a:effectLst/>
                        </a:rPr>
                        <a:t>Bio-physical quantity</a:t>
                      </a:r>
                      <a:endParaRPr lang="en-US" sz="1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kern="0" dirty="0">
                          <a:effectLst/>
                        </a:rPr>
                        <a:t>Monetary value</a:t>
                      </a:r>
                      <a:endParaRPr lang="en-US" sz="1000" kern="100" dirty="0">
                        <a:effectLst/>
                      </a:endParaRPr>
                    </a:p>
                    <a:p>
                      <a:pPr marL="0" marR="0" algn="ctr">
                        <a:spcBef>
                          <a:spcPts val="0"/>
                        </a:spcBef>
                        <a:spcAft>
                          <a:spcPts val="0"/>
                        </a:spcAft>
                      </a:pPr>
                      <a:r>
                        <a:rPr lang="en-US" sz="1000" kern="0" dirty="0">
                          <a:effectLst/>
                        </a:rPr>
                        <a:t>(Billion Yuan)</a:t>
                      </a:r>
                      <a:endParaRPr lang="en-US" sz="1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kern="0" dirty="0">
                          <a:effectLst/>
                        </a:rPr>
                        <a:t>% of total value</a:t>
                      </a:r>
                      <a:endParaRPr lang="en-US" sz="1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48052" marR="48052" marT="0" marB="0" anchor="ctr"/>
                </a:tc>
                <a:tc>
                  <a:txBody>
                    <a:bodyPr/>
                    <a:lstStyle/>
                    <a:p>
                      <a:pPr marL="0" marR="0" algn="ctr">
                        <a:spcBef>
                          <a:spcPts val="0"/>
                        </a:spcBef>
                        <a:spcAft>
                          <a:spcPts val="0"/>
                        </a:spcAft>
                      </a:pPr>
                      <a:r>
                        <a:rPr lang="en-US" sz="1000" kern="0" dirty="0">
                          <a:effectLst/>
                        </a:rPr>
                        <a:t>Bio-physical quantity</a:t>
                      </a:r>
                      <a:endParaRPr lang="en-US" sz="1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kern="0" dirty="0">
                          <a:effectLst/>
                        </a:rPr>
                        <a:t>Monetary value</a:t>
                      </a:r>
                      <a:endParaRPr lang="en-US" sz="1000" kern="100" dirty="0">
                        <a:effectLst/>
                      </a:endParaRPr>
                    </a:p>
                    <a:p>
                      <a:pPr marL="0" marR="0" algn="ctr">
                        <a:spcBef>
                          <a:spcPts val="0"/>
                        </a:spcBef>
                        <a:spcAft>
                          <a:spcPts val="0"/>
                        </a:spcAft>
                      </a:pPr>
                      <a:r>
                        <a:rPr lang="en-US" sz="1000" kern="0" dirty="0">
                          <a:effectLst/>
                        </a:rPr>
                        <a:t>(Billion Yuan)</a:t>
                      </a:r>
                      <a:endParaRPr lang="en-US" sz="1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000" kern="0" dirty="0">
                          <a:effectLst/>
                        </a:rPr>
                        <a:t>% of total value</a:t>
                      </a:r>
                      <a:endParaRPr lang="en-US" sz="10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48052" marR="48052" marT="0" marB="0" anchor="ctr"/>
                </a:tc>
                <a:extLst>
                  <a:ext uri="{0D108BD9-81ED-4DB2-BD59-A6C34878D82A}">
                    <a16:rowId xmlns:a16="http://schemas.microsoft.com/office/drawing/2014/main" val="845390358"/>
                  </a:ext>
                </a:extLst>
              </a:tr>
              <a:tr h="181571">
                <a:tc rowSpan="11">
                  <a:txBody>
                    <a:bodyPr/>
                    <a:lstStyle/>
                    <a:p>
                      <a:pPr marL="0" marR="0" algn="l">
                        <a:spcBef>
                          <a:spcPts val="0"/>
                        </a:spcBef>
                        <a:spcAft>
                          <a:spcPts val="0"/>
                        </a:spcAft>
                      </a:pPr>
                      <a:r>
                        <a:rPr lang="en-US" sz="1800" kern="0" dirty="0">
                          <a:effectLst/>
                        </a:rPr>
                        <a:t>Material  services</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rowSpan="6">
                  <a:txBody>
                    <a:bodyPr/>
                    <a:lstStyle/>
                    <a:p>
                      <a:pPr marL="0" marR="0" algn="l">
                        <a:spcBef>
                          <a:spcPts val="0"/>
                        </a:spcBef>
                        <a:spcAft>
                          <a:spcPts val="0"/>
                        </a:spcAft>
                      </a:pPr>
                      <a:r>
                        <a:rPr lang="en-US" sz="1200" kern="0" dirty="0">
                          <a:effectLst/>
                        </a:rPr>
                        <a:t>Production of ecosystem goods</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600" kern="0">
                          <a:effectLst/>
                        </a:rPr>
                        <a:t>Agricultural crop production (x10</a:t>
                      </a:r>
                      <a:r>
                        <a:rPr lang="en-US" sz="600" kern="0" baseline="30000">
                          <a:effectLst/>
                        </a:rPr>
                        <a:t>3</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1652.1</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1.0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3091.2</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5.6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3.0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26270381"/>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Animal husbandry production (x10</a:t>
                      </a:r>
                      <a:r>
                        <a:rPr lang="en-US" sz="600" kern="0" baseline="30000">
                          <a:effectLst/>
                        </a:rPr>
                        <a:t>3</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458.7</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1.4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724</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5.8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3.1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721899717"/>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Fishery production (x10</a:t>
                      </a:r>
                      <a:r>
                        <a:rPr lang="en-US" sz="600" kern="0" baseline="30000">
                          <a:effectLst/>
                        </a:rPr>
                        <a:t>3</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1.2</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10.6</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0.3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04629209"/>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Forestry production (x10</a:t>
                      </a:r>
                      <a:r>
                        <a:rPr lang="en-US" sz="600" kern="0" baseline="30000">
                          <a:effectLst/>
                        </a:rPr>
                        <a:t>3</a:t>
                      </a:r>
                      <a:r>
                        <a:rPr lang="en-US" sz="600" kern="0">
                          <a:effectLst/>
                        </a:rPr>
                        <a:t>m</a:t>
                      </a:r>
                      <a:r>
                        <a:rPr lang="en-US" sz="600" kern="0" baseline="30000">
                          <a:effectLst/>
                        </a:rPr>
                        <a:t>3</a:t>
                      </a:r>
                      <a:r>
                        <a:rPr lang="en-US" sz="600" kern="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dirty="0">
                          <a:effectLst/>
                        </a:rPr>
                        <a:t>1800</a:t>
                      </a:r>
                      <a:endParaRPr lang="en-US" sz="7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825</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0.7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0.4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220087016"/>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Plant nursery production (x10</a:t>
                      </a:r>
                      <a:r>
                        <a:rPr lang="en-US" sz="600" kern="0" baseline="30000">
                          <a:effectLst/>
                        </a:rPr>
                        <a:t>9</a:t>
                      </a:r>
                      <a:r>
                        <a:rPr lang="en-US" sz="600" kern="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0.3</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11</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0.7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0.4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317362790"/>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Total</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2.5</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3.0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13.1</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7.1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627122572"/>
                  </a:ext>
                </a:extLst>
              </a:tr>
              <a:tr h="362879">
                <a:tc vMerge="1">
                  <a:txBody>
                    <a:bodyPr/>
                    <a:lstStyle/>
                    <a:p>
                      <a:endParaRPr lang="en-US"/>
                    </a:p>
                  </a:txBody>
                  <a:tcPr/>
                </a:tc>
                <a:tc rowSpan="5">
                  <a:txBody>
                    <a:bodyPr/>
                    <a:lstStyle/>
                    <a:p>
                      <a:pPr marL="0" marR="0" algn="l">
                        <a:spcBef>
                          <a:spcPts val="0"/>
                        </a:spcBef>
                        <a:spcAft>
                          <a:spcPts val="0"/>
                        </a:spcAft>
                      </a:pPr>
                      <a:r>
                        <a:rPr lang="en-US" sz="1200" kern="0" dirty="0">
                          <a:effectLst/>
                        </a:rPr>
                        <a:t>Water supply</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600" kern="0">
                          <a:effectLst/>
                        </a:rPr>
                        <a:t>Water use in downstream agricultural irrigation (x10</a:t>
                      </a:r>
                      <a:r>
                        <a:rPr lang="en-US" sz="600" kern="0" baseline="30000">
                          <a:effectLst/>
                        </a:rPr>
                        <a:t>9</a:t>
                      </a:r>
                      <a:r>
                        <a:rPr lang="en-US" sz="600" kern="0">
                          <a:effectLst/>
                        </a:rPr>
                        <a:t> m</a:t>
                      </a:r>
                      <a:r>
                        <a:rPr lang="en-US" sz="600" kern="0" baseline="30000">
                          <a:effectLst/>
                        </a:rPr>
                        <a:t>3</a:t>
                      </a:r>
                      <a:r>
                        <a:rPr lang="en-US" sz="600" kern="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dirty="0">
                          <a:effectLst/>
                        </a:rPr>
                        <a:t> </a:t>
                      </a:r>
                      <a:endParaRPr lang="en-US" sz="7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11.8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14.5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15.0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8.1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792653852"/>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dirty="0">
                          <a:effectLst/>
                        </a:rPr>
                        <a:t>Water use in households (x10</a:t>
                      </a:r>
                      <a:r>
                        <a:rPr lang="en-US" sz="600" kern="0" baseline="30000" dirty="0">
                          <a:effectLst/>
                        </a:rPr>
                        <a:t>9</a:t>
                      </a:r>
                      <a:r>
                        <a:rPr lang="en-US" sz="600" kern="0" dirty="0">
                          <a:effectLst/>
                        </a:rPr>
                        <a:t>m</a:t>
                      </a:r>
                      <a:r>
                        <a:rPr lang="en-US" sz="600" kern="0" baseline="30000" dirty="0">
                          <a:effectLst/>
                        </a:rPr>
                        <a:t>3</a:t>
                      </a:r>
                      <a:r>
                        <a:rPr lang="en-US" sz="600" kern="0" dirty="0">
                          <a:effectLst/>
                        </a:rPr>
                        <a:t>) </a:t>
                      </a:r>
                      <a:endParaRPr lang="en-US" sz="7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5.3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6.5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13.8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7.4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287291030"/>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Water use in industry (x10</a:t>
                      </a:r>
                      <a:r>
                        <a:rPr lang="en-US" sz="600" kern="0" baseline="30000">
                          <a:effectLst/>
                        </a:rPr>
                        <a:t>9</a:t>
                      </a:r>
                      <a:r>
                        <a:rPr lang="en-US" sz="600" kern="0">
                          <a:effectLst/>
                        </a:rPr>
                        <a:t>m</a:t>
                      </a:r>
                      <a:r>
                        <a:rPr lang="en-US" sz="600" kern="0" baseline="30000">
                          <a:effectLst/>
                        </a:rPr>
                        <a:t>3</a:t>
                      </a:r>
                      <a:r>
                        <a:rPr lang="en-US" sz="600" kern="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19.4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23.8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29.2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15.8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10515842"/>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Hydropower production (x10</a:t>
                      </a:r>
                      <a:r>
                        <a:rPr lang="en-US" sz="600" kern="0" baseline="30000">
                          <a:effectLst/>
                        </a:rPr>
                        <a:t>9 </a:t>
                      </a:r>
                      <a:r>
                        <a:rPr lang="en-US" sz="600" kern="0">
                          <a:effectLst/>
                        </a:rPr>
                        <a:t>kwh)</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21.3</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11.3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13.9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92</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48.8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26.3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912884427"/>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1200" kern="0" dirty="0">
                          <a:effectLst/>
                        </a:rPr>
                        <a:t>Total</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47.8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58.7</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106.7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57.6</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528719368"/>
                  </a:ext>
                </a:extLst>
              </a:tr>
              <a:tr h="181571">
                <a:tc rowSpan="13">
                  <a:txBody>
                    <a:bodyPr/>
                    <a:lstStyle/>
                    <a:p>
                      <a:pPr marL="0" marR="0" algn="l">
                        <a:spcBef>
                          <a:spcPts val="0"/>
                        </a:spcBef>
                        <a:spcAft>
                          <a:spcPts val="0"/>
                        </a:spcAft>
                      </a:pPr>
                      <a:r>
                        <a:rPr lang="en-US" sz="1800" kern="0" dirty="0">
                          <a:effectLst/>
                        </a:rPr>
                        <a:t>Regulating services</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1200" kern="0" dirty="0">
                          <a:effectLst/>
                        </a:rPr>
                        <a:t>Flood mitigation</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600" kern="0">
                          <a:effectLst/>
                        </a:rPr>
                        <a:t>Flood mitigation (x10</a:t>
                      </a:r>
                      <a:r>
                        <a:rPr lang="en-US" sz="600" kern="0" baseline="30000">
                          <a:effectLst/>
                        </a:rPr>
                        <a:t>9</a:t>
                      </a:r>
                      <a:r>
                        <a:rPr lang="en-US" sz="600" kern="0">
                          <a:effectLst/>
                        </a:rPr>
                        <a:t>m</a:t>
                      </a:r>
                      <a:r>
                        <a:rPr lang="en-US" sz="600" kern="0" baseline="30000">
                          <a:effectLst/>
                        </a:rPr>
                        <a:t>3</a:t>
                      </a:r>
                      <a:r>
                        <a:rPr lang="en-US" sz="600" kern="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0.07</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0.03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0.07</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0.03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867819741"/>
                  </a:ext>
                </a:extLst>
              </a:tr>
              <a:tr h="181571">
                <a:tc vMerge="1">
                  <a:txBody>
                    <a:bodyPr/>
                    <a:lstStyle/>
                    <a:p>
                      <a:endParaRPr lang="en-US"/>
                    </a:p>
                  </a:txBody>
                  <a:tcPr/>
                </a:tc>
                <a:tc rowSpan="3">
                  <a:txBody>
                    <a:bodyPr/>
                    <a:lstStyle/>
                    <a:p>
                      <a:pPr marL="0" marR="0" algn="l">
                        <a:spcBef>
                          <a:spcPts val="0"/>
                        </a:spcBef>
                        <a:spcAft>
                          <a:spcPts val="0"/>
                        </a:spcAft>
                      </a:pPr>
                      <a:r>
                        <a:rPr lang="en-US" sz="1200" kern="0" dirty="0">
                          <a:effectLst/>
                        </a:rPr>
                        <a:t>Soil retention and </a:t>
                      </a:r>
                      <a:endParaRPr lang="en-US" sz="1200" kern="100" dirty="0">
                        <a:effectLst/>
                      </a:endParaRPr>
                    </a:p>
                    <a:p>
                      <a:pPr marL="0" marR="0" algn="l">
                        <a:spcBef>
                          <a:spcPts val="0"/>
                        </a:spcBef>
                        <a:spcAft>
                          <a:spcPts val="0"/>
                        </a:spcAft>
                      </a:pPr>
                      <a:r>
                        <a:rPr lang="en-US" sz="1200" kern="0" dirty="0">
                          <a:effectLst/>
                        </a:rPr>
                        <a:t>non-point pollution prevention</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600" kern="0">
                          <a:effectLst/>
                        </a:rPr>
                        <a:t>Retained soil (x10</a:t>
                      </a:r>
                      <a:r>
                        <a:rPr lang="en-US" sz="600" kern="0" baseline="30000">
                          <a:effectLst/>
                        </a:rPr>
                        <a:t>9 </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0.4</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4.8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5.9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0.4</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7.0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3.8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043094785"/>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Retained N (x10</a:t>
                      </a:r>
                      <a:r>
                        <a:rPr lang="en-US" sz="600" kern="0" baseline="30000">
                          <a:effectLst/>
                        </a:rPr>
                        <a:t>3 </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9.8</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10</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716233645"/>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Retained P (x10</a:t>
                      </a:r>
                      <a:r>
                        <a:rPr lang="en-US" sz="600" kern="0" baseline="30000">
                          <a:effectLst/>
                        </a:rPr>
                        <a:t>3</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0.7</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0.7</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860973723"/>
                  </a:ext>
                </a:extLst>
              </a:tr>
              <a:tr h="181571">
                <a:tc vMerge="1">
                  <a:txBody>
                    <a:bodyPr/>
                    <a:lstStyle/>
                    <a:p>
                      <a:endParaRPr lang="en-US"/>
                    </a:p>
                  </a:txBody>
                  <a:tcPr/>
                </a:tc>
                <a:tc rowSpan="3">
                  <a:txBody>
                    <a:bodyPr/>
                    <a:lstStyle/>
                    <a:p>
                      <a:pPr marL="0" marR="0" algn="l">
                        <a:spcBef>
                          <a:spcPts val="0"/>
                        </a:spcBef>
                        <a:spcAft>
                          <a:spcPts val="0"/>
                        </a:spcAft>
                      </a:pPr>
                      <a:r>
                        <a:rPr lang="en-US" sz="1200" kern="0" dirty="0">
                          <a:effectLst/>
                        </a:rPr>
                        <a:t>Water purification (wetland)</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600" kern="0">
                          <a:effectLst/>
                        </a:rPr>
                        <a:t>COD purification (x10</a:t>
                      </a:r>
                      <a:r>
                        <a:rPr lang="en-US" sz="600" kern="0" baseline="30000">
                          <a:effectLst/>
                        </a:rPr>
                        <a:t>3 </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33.2</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0.03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104.3</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816813237"/>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NH-N purification (x10</a:t>
                      </a:r>
                      <a:r>
                        <a:rPr lang="en-US" sz="600" kern="0" baseline="30000">
                          <a:effectLst/>
                        </a:rPr>
                        <a:t>3 </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3.5</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0.00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0.004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10</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424015383"/>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TP purification (x10</a:t>
                      </a:r>
                      <a:r>
                        <a:rPr lang="en-US" sz="600" kern="0" baseline="30000">
                          <a:effectLst/>
                        </a:rPr>
                        <a:t>3 </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0.9</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0.003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1739195610"/>
                  </a:ext>
                </a:extLst>
              </a:tr>
              <a:tr h="181571">
                <a:tc vMerge="1">
                  <a:txBody>
                    <a:bodyPr/>
                    <a:lstStyle/>
                    <a:p>
                      <a:endParaRPr lang="en-US"/>
                    </a:p>
                  </a:txBody>
                  <a:tcPr/>
                </a:tc>
                <a:tc rowSpan="3">
                  <a:txBody>
                    <a:bodyPr/>
                    <a:lstStyle/>
                    <a:p>
                      <a:pPr marL="0" marR="0" algn="l">
                        <a:spcBef>
                          <a:spcPts val="0"/>
                        </a:spcBef>
                        <a:spcAft>
                          <a:spcPts val="0"/>
                        </a:spcAft>
                      </a:pPr>
                      <a:r>
                        <a:rPr lang="en-US" sz="1200" kern="0" dirty="0">
                          <a:effectLst/>
                        </a:rPr>
                        <a:t>Air purification</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600" kern="0">
                          <a:effectLst/>
                        </a:rPr>
                        <a:t>SO</a:t>
                      </a:r>
                      <a:r>
                        <a:rPr lang="en-US" sz="600" kern="0" baseline="-25000">
                          <a:effectLst/>
                        </a:rPr>
                        <a:t>2</a:t>
                      </a:r>
                      <a:r>
                        <a:rPr lang="en-US" sz="600" kern="0">
                          <a:effectLst/>
                        </a:rPr>
                        <a:t> purification (x10</a:t>
                      </a:r>
                      <a:r>
                        <a:rPr lang="en-US" sz="600" kern="0" baseline="30000">
                          <a:effectLst/>
                        </a:rPr>
                        <a:t>3 </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32.0</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150.8</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41234821"/>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NO</a:t>
                      </a:r>
                      <a:r>
                        <a:rPr lang="en-US" sz="600" kern="0" baseline="-25000">
                          <a:effectLst/>
                        </a:rPr>
                        <a:t>x</a:t>
                      </a:r>
                      <a:r>
                        <a:rPr lang="en-US" sz="600" kern="0">
                          <a:effectLst/>
                        </a:rPr>
                        <a:t> purification (x10</a:t>
                      </a:r>
                      <a:r>
                        <a:rPr lang="en-US" sz="600" kern="0" baseline="30000">
                          <a:effectLst/>
                        </a:rPr>
                        <a:t>3 </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117.9</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335990254"/>
                  </a:ext>
                </a:extLst>
              </a:tr>
              <a:tr h="181571">
                <a:tc vMerge="1">
                  <a:txBody>
                    <a:bodyPr/>
                    <a:lstStyle/>
                    <a:p>
                      <a:endParaRPr lang="en-US"/>
                    </a:p>
                  </a:txBody>
                  <a:tcPr/>
                </a:tc>
                <a:tc vMerge="1">
                  <a:txBody>
                    <a:bodyPr/>
                    <a:lstStyle/>
                    <a:p>
                      <a:endParaRPr lang="en-US"/>
                    </a:p>
                  </a:txBody>
                  <a:tcPr/>
                </a:tc>
                <a:tc>
                  <a:txBody>
                    <a:bodyPr/>
                    <a:lstStyle/>
                    <a:p>
                      <a:pPr marL="0" marR="0" algn="l">
                        <a:spcBef>
                          <a:spcPts val="0"/>
                        </a:spcBef>
                        <a:spcAft>
                          <a:spcPts val="0"/>
                        </a:spcAft>
                      </a:pPr>
                      <a:r>
                        <a:rPr lang="en-US" sz="600" kern="0">
                          <a:effectLst/>
                        </a:rPr>
                        <a:t>Dust purification (x10</a:t>
                      </a:r>
                      <a:r>
                        <a:rPr lang="en-US" sz="600" kern="0" baseline="30000">
                          <a:effectLst/>
                        </a:rPr>
                        <a:t>3 </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105.5</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246</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0.04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134591192"/>
                  </a:ext>
                </a:extLst>
              </a:tr>
              <a:tr h="181571">
                <a:tc vMerge="1">
                  <a:txBody>
                    <a:bodyPr/>
                    <a:lstStyle/>
                    <a:p>
                      <a:endParaRPr lang="en-US"/>
                    </a:p>
                  </a:txBody>
                  <a:tcPr/>
                </a:tc>
                <a:tc>
                  <a:txBody>
                    <a:bodyPr/>
                    <a:lstStyle/>
                    <a:p>
                      <a:pPr marL="0" marR="0" algn="l">
                        <a:spcBef>
                          <a:spcPts val="0"/>
                        </a:spcBef>
                        <a:spcAft>
                          <a:spcPts val="0"/>
                        </a:spcAft>
                      </a:pPr>
                      <a:r>
                        <a:rPr lang="en-US" sz="1200" kern="0" dirty="0">
                          <a:effectLst/>
                        </a:rPr>
                        <a:t>Sandstorm prevention</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600" kern="0" dirty="0">
                          <a:effectLst/>
                        </a:rPr>
                        <a:t>Sand retention (x10</a:t>
                      </a:r>
                      <a:r>
                        <a:rPr lang="en-US" sz="600" kern="0" baseline="30000" dirty="0">
                          <a:effectLst/>
                        </a:rPr>
                        <a:t>9</a:t>
                      </a:r>
                      <a:r>
                        <a:rPr lang="en-US" sz="600" kern="0" dirty="0">
                          <a:effectLst/>
                        </a:rPr>
                        <a:t>t)</a:t>
                      </a:r>
                      <a:endParaRPr lang="en-US" sz="7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0.3</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21.4</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26.2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0.5</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31.7</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17.1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642808881"/>
                  </a:ext>
                </a:extLst>
              </a:tr>
              <a:tr h="181571">
                <a:tc vMerge="1">
                  <a:txBody>
                    <a:bodyPr/>
                    <a:lstStyle/>
                    <a:p>
                      <a:endParaRPr lang="en-US"/>
                    </a:p>
                  </a:txBody>
                  <a:tcPr/>
                </a:tc>
                <a:tc>
                  <a:txBody>
                    <a:bodyPr/>
                    <a:lstStyle/>
                    <a:p>
                      <a:pPr marL="0" marR="0" algn="l">
                        <a:spcBef>
                          <a:spcPts val="0"/>
                        </a:spcBef>
                        <a:spcAft>
                          <a:spcPts val="0"/>
                        </a:spcAft>
                      </a:pPr>
                      <a:r>
                        <a:rPr lang="en-US" sz="1200" kern="0" dirty="0">
                          <a:effectLst/>
                        </a:rPr>
                        <a:t>Carbon sequestration</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600" kern="0">
                          <a:effectLst/>
                        </a:rPr>
                        <a:t>Carbon sequestration (x10</a:t>
                      </a:r>
                      <a:r>
                        <a:rPr lang="en-US" sz="600" kern="0" baseline="30000">
                          <a:effectLst/>
                        </a:rPr>
                        <a:t>9 </a:t>
                      </a:r>
                      <a:r>
                        <a:rPr lang="en-US" sz="600" kern="0">
                          <a:effectLst/>
                        </a:rPr>
                        <a:t>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0.01</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2.0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2.4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0.02</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4.7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2.5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471412353"/>
                  </a:ext>
                </a:extLst>
              </a:tr>
              <a:tr h="181571">
                <a:tc vMerge="1">
                  <a:txBody>
                    <a:bodyPr/>
                    <a:lstStyle/>
                    <a:p>
                      <a:endParaRPr lang="en-US"/>
                    </a:p>
                  </a:txBody>
                  <a:tcPr/>
                </a:tc>
                <a:tc>
                  <a:txBody>
                    <a:bodyPr/>
                    <a:lstStyle/>
                    <a:p>
                      <a:pPr marL="0" marR="0" algn="l">
                        <a:spcBef>
                          <a:spcPts val="0"/>
                        </a:spcBef>
                        <a:spcAft>
                          <a:spcPts val="0"/>
                        </a:spcAft>
                      </a:pPr>
                      <a:r>
                        <a:rPr lang="en-US" sz="1200" kern="0" dirty="0">
                          <a:effectLst/>
                        </a:rPr>
                        <a:t>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1200" kern="0" dirty="0">
                          <a:effectLst/>
                        </a:rPr>
                        <a:t>Total</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28.3</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34.7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43.9</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23.7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3331546036"/>
                  </a:ext>
                </a:extLst>
              </a:tr>
              <a:tr h="181571">
                <a:tc>
                  <a:txBody>
                    <a:bodyPr/>
                    <a:lstStyle/>
                    <a:p>
                      <a:pPr marL="0" marR="0" algn="l">
                        <a:spcBef>
                          <a:spcPts val="0"/>
                        </a:spcBef>
                        <a:spcAft>
                          <a:spcPts val="0"/>
                        </a:spcAft>
                      </a:pPr>
                      <a:r>
                        <a:rPr lang="en-US" sz="1200" kern="100" dirty="0">
                          <a:effectLst/>
                        </a:rPr>
                        <a:t>Non-material services</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1200" kern="100" dirty="0">
                          <a:effectLst/>
                        </a:rPr>
                        <a:t>Eco-tourism</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l">
                        <a:spcBef>
                          <a:spcPts val="0"/>
                        </a:spcBef>
                        <a:spcAft>
                          <a:spcPts val="0"/>
                        </a:spcAft>
                      </a:pPr>
                      <a:r>
                        <a:rPr lang="en-US" sz="600" kern="100">
                          <a:effectLst/>
                        </a:rPr>
                        <a:t>Tourists</a:t>
                      </a:r>
                      <a:r>
                        <a:rPr lang="zh-CN" sz="600" kern="100">
                          <a:effectLst/>
                        </a:rPr>
                        <a:t>（</a:t>
                      </a:r>
                      <a:r>
                        <a:rPr lang="en-US" sz="600" kern="100">
                          <a:effectLst/>
                        </a:rPr>
                        <a:t>x10</a:t>
                      </a:r>
                      <a:r>
                        <a:rPr lang="en-US" sz="600" kern="100" baseline="30000">
                          <a:effectLst/>
                        </a:rPr>
                        <a:t>6</a:t>
                      </a:r>
                      <a:r>
                        <a:rPr lang="en-US" sz="600" kern="100">
                          <a:effectLst/>
                        </a:rPr>
                        <a:t> persons</a:t>
                      </a:r>
                      <a:r>
                        <a:rPr lang="zh-CN" sz="600" kern="100">
                          <a:effectLst/>
                        </a:rPr>
                        <a:t>）</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600" kern="100">
                          <a:effectLst/>
                        </a:rPr>
                        <a:t>3.2</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3.0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3.7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23.2</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21.6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11.7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400945393"/>
                  </a:ext>
                </a:extLst>
              </a:tr>
              <a:tr h="181571">
                <a:tc gridSpan="3">
                  <a:txBody>
                    <a:bodyPr/>
                    <a:lstStyle/>
                    <a:p>
                      <a:pPr marL="0" marR="0" algn="ctr">
                        <a:spcBef>
                          <a:spcPts val="0"/>
                        </a:spcBef>
                        <a:spcAft>
                          <a:spcPts val="0"/>
                        </a:spcAft>
                      </a:pPr>
                      <a:r>
                        <a:rPr lang="en-US" sz="600" kern="100" dirty="0">
                          <a:effectLst/>
                        </a:rPr>
                        <a:t>      </a:t>
                      </a:r>
                      <a:r>
                        <a:rPr lang="en-US" sz="1800" kern="100" dirty="0">
                          <a:effectLst/>
                        </a:rPr>
                        <a:t>Grand Total</a:t>
                      </a:r>
                      <a:endParaRPr lang="en-US" sz="18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hMerge="1">
                  <a:txBody>
                    <a:bodyPr/>
                    <a:lstStyle/>
                    <a:p>
                      <a:endParaRPr lang="en-US"/>
                    </a:p>
                  </a:txBody>
                  <a:tcPr/>
                </a:tc>
                <a:tc hMerge="1">
                  <a:txBody>
                    <a:bodyPr/>
                    <a:lstStyle/>
                    <a:p>
                      <a:endParaRPr lang="en-US"/>
                    </a:p>
                  </a:txBody>
                  <a:tcPr/>
                </a:tc>
                <a:tc>
                  <a:txBody>
                    <a:bodyPr/>
                    <a:lstStyle/>
                    <a:p>
                      <a:pPr marL="0" marR="0" algn="ctr">
                        <a:spcBef>
                          <a:spcPts val="0"/>
                        </a:spcBef>
                        <a:spcAft>
                          <a:spcPts val="0"/>
                        </a:spcAft>
                      </a:pPr>
                      <a:r>
                        <a:rPr lang="en-US" sz="600" kern="100">
                          <a:effectLst/>
                        </a:rPr>
                        <a:t> </a:t>
                      </a:r>
                      <a:endParaRPr lang="en-US" sz="700" kern="10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81.5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100.0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185.4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tc>
                  <a:txBody>
                    <a:bodyPr/>
                    <a:lstStyle/>
                    <a:p>
                      <a:pPr marL="0" marR="0" algn="ctr">
                        <a:spcBef>
                          <a:spcPts val="0"/>
                        </a:spcBef>
                        <a:spcAft>
                          <a:spcPts val="0"/>
                        </a:spcAft>
                      </a:pPr>
                      <a:r>
                        <a:rPr lang="en-US" sz="1200" kern="100" dirty="0">
                          <a:effectLst/>
                        </a:rPr>
                        <a:t>100.0 </a:t>
                      </a:r>
                      <a:endParaRPr lang="en-US" sz="1200" kern="1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680340322"/>
                  </a:ext>
                </a:extLst>
              </a:tr>
            </a:tbl>
          </a:graphicData>
        </a:graphic>
      </p:graphicFrame>
      <p:sp>
        <p:nvSpPr>
          <p:cNvPr id="7" name="Rectangle 1"/>
          <p:cNvSpPr>
            <a:spLocks noChangeArrowheads="1"/>
          </p:cNvSpPr>
          <p:nvPr/>
        </p:nvSpPr>
        <p:spPr bwMode="auto">
          <a:xfrm>
            <a:off x="1524001" y="1748967"/>
            <a:ext cx="1060173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en-US" sz="1350"/>
          </a:p>
        </p:txBody>
      </p:sp>
      <p:sp>
        <p:nvSpPr>
          <p:cNvPr id="8" name="Title 7"/>
          <p:cNvSpPr>
            <a:spLocks noGrp="1"/>
          </p:cNvSpPr>
          <p:nvPr>
            <p:ph type="title"/>
          </p:nvPr>
        </p:nvSpPr>
        <p:spPr>
          <a:xfrm>
            <a:off x="426959" y="-89374"/>
            <a:ext cx="10601734" cy="994172"/>
          </a:xfrm>
        </p:spPr>
        <p:txBody>
          <a:bodyPr>
            <a:normAutofit fontScale="90000"/>
          </a:bodyPr>
          <a:lstStyle/>
          <a:p>
            <a:r>
              <a:rPr lang="en-US" dirty="0"/>
              <a:t>Example: GEP Accounting in Qinghai (2000 – 2015)</a:t>
            </a:r>
          </a:p>
        </p:txBody>
      </p:sp>
    </p:spTree>
    <p:extLst>
      <p:ext uri="{BB962C8B-B14F-4D97-AF65-F5344CB8AC3E}">
        <p14:creationId xmlns:p14="http://schemas.microsoft.com/office/powerpoint/2010/main" val="2301660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57D78A-FE71-673F-94D0-CB5DE0540D60}"/>
              </a:ext>
            </a:extLst>
          </p:cNvPr>
          <p:cNvSpPr>
            <a:spLocks noGrp="1"/>
          </p:cNvSpPr>
          <p:nvPr>
            <p:ph type="title"/>
          </p:nvPr>
        </p:nvSpPr>
        <p:spPr/>
        <p:txBody>
          <a:bodyPr/>
          <a:lstStyle/>
          <a:p>
            <a:r>
              <a:rPr lang="en-US" dirty="0"/>
              <a:t>Discussion</a:t>
            </a:r>
          </a:p>
        </p:txBody>
      </p:sp>
      <p:sp>
        <p:nvSpPr>
          <p:cNvPr id="4" name="Text Placeholder 3">
            <a:extLst>
              <a:ext uri="{FF2B5EF4-FFF2-40B4-BE49-F238E27FC236}">
                <a16:creationId xmlns:a16="http://schemas.microsoft.com/office/drawing/2014/main" id="{35459611-CDCF-C4C2-54A2-CB89BF82F3F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9363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58BA99-7641-7CF8-741B-050FA1532EBA}"/>
              </a:ext>
            </a:extLst>
          </p:cNvPr>
          <p:cNvSpPr>
            <a:spLocks noGrp="1"/>
          </p:cNvSpPr>
          <p:nvPr>
            <p:ph type="title"/>
          </p:nvPr>
        </p:nvSpPr>
        <p:spPr/>
        <p:txBody>
          <a:bodyPr/>
          <a:lstStyle/>
          <a:p>
            <a:r>
              <a:rPr lang="en-US" dirty="0"/>
              <a:t>Summary of important findings</a:t>
            </a:r>
          </a:p>
        </p:txBody>
      </p:sp>
      <p:sp>
        <p:nvSpPr>
          <p:cNvPr id="5" name="Content Placeholder 4">
            <a:extLst>
              <a:ext uri="{FF2B5EF4-FFF2-40B4-BE49-F238E27FC236}">
                <a16:creationId xmlns:a16="http://schemas.microsoft.com/office/drawing/2014/main" id="{704A83BD-80B6-EBE9-0F44-5CA06B79703E}"/>
              </a:ext>
            </a:extLst>
          </p:cNvPr>
          <p:cNvSpPr>
            <a:spLocks noGrp="1"/>
          </p:cNvSpPr>
          <p:nvPr>
            <p:ph idx="1"/>
          </p:nvPr>
        </p:nvSpPr>
        <p:spPr/>
        <p:txBody>
          <a:bodyPr/>
          <a:lstStyle/>
          <a:p>
            <a:r>
              <a:rPr lang="en-US" dirty="0"/>
              <a:t>Important ecosystem services (patterns across services)</a:t>
            </a:r>
          </a:p>
          <a:p>
            <a:r>
              <a:rPr lang="en-US" dirty="0"/>
              <a:t>Important areas for provision of ecosystem services (patterns across areas)</a:t>
            </a:r>
          </a:p>
          <a:p>
            <a:r>
              <a:rPr lang="en-US" dirty="0"/>
              <a:t>Trends through time (?)</a:t>
            </a:r>
          </a:p>
          <a:p>
            <a:r>
              <a:rPr lang="en-US" dirty="0"/>
              <a:t>Other….</a:t>
            </a:r>
          </a:p>
        </p:txBody>
      </p:sp>
    </p:spTree>
    <p:extLst>
      <p:ext uri="{BB962C8B-B14F-4D97-AF65-F5344CB8AC3E}">
        <p14:creationId xmlns:p14="http://schemas.microsoft.com/office/powerpoint/2010/main" val="209210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4292CF7-7CE5-044B-914B-5E560D353C5C}"/>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9050" y="2061883"/>
            <a:ext cx="12192000" cy="4921814"/>
          </a:xfrm>
          <a:prstGeom prst="rect">
            <a:avLst/>
          </a:prstGeom>
        </p:spPr>
      </p:pic>
      <p:sp>
        <p:nvSpPr>
          <p:cNvPr id="9" name="Title 1">
            <a:extLst>
              <a:ext uri="{FF2B5EF4-FFF2-40B4-BE49-F238E27FC236}">
                <a16:creationId xmlns:a16="http://schemas.microsoft.com/office/drawing/2014/main" id="{4A059720-009D-E541-9EC7-2350D139AFE0}"/>
              </a:ext>
            </a:extLst>
          </p:cNvPr>
          <p:cNvSpPr txBox="1">
            <a:spLocks/>
          </p:cNvSpPr>
          <p:nvPr/>
        </p:nvSpPr>
        <p:spPr>
          <a:xfrm>
            <a:off x="1104900" y="655544"/>
            <a:ext cx="9982200" cy="106680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endParaRPr kumimoji="0" lang="en-US" sz="3600" b="0" i="0" u="none" strike="noStrike" kern="1200" cap="none" spc="0" normalizeH="0" baseline="0" noProof="0" dirty="0">
              <a:ln>
                <a:noFill/>
              </a:ln>
              <a:solidFill>
                <a:srgbClr val="23B87F"/>
              </a:solidFill>
              <a:effectLst/>
              <a:uLnTx/>
              <a:uFillTx/>
              <a:latin typeface="Arial Rounded MT Bold" panose="020F0704030504030204" pitchFamily="34" charset="77"/>
              <a:ea typeface="+mj-ea"/>
              <a:cs typeface="+mj-cs"/>
            </a:endParaRPr>
          </a:p>
        </p:txBody>
      </p:sp>
      <p:sp>
        <p:nvSpPr>
          <p:cNvPr id="2" name="Title 1">
            <a:extLst>
              <a:ext uri="{FF2B5EF4-FFF2-40B4-BE49-F238E27FC236}">
                <a16:creationId xmlns:a16="http://schemas.microsoft.com/office/drawing/2014/main" id="{693FA02B-AF16-0756-FB60-13094CC70AB6}"/>
              </a:ext>
            </a:extLst>
          </p:cNvPr>
          <p:cNvSpPr>
            <a:spLocks noGrp="1"/>
          </p:cNvSpPr>
          <p:nvPr>
            <p:ph type="title"/>
          </p:nvPr>
        </p:nvSpPr>
        <p:spPr/>
        <p:txBody>
          <a:bodyPr/>
          <a:lstStyle/>
          <a:p>
            <a:r>
              <a:rPr lang="en-US" dirty="0" err="1">
                <a:solidFill>
                  <a:schemeClr val="bg1"/>
                </a:solidFill>
              </a:rPr>
              <a:t>NatCap</a:t>
            </a:r>
            <a:r>
              <a:rPr lang="en-US" dirty="0">
                <a:solidFill>
                  <a:schemeClr val="bg1"/>
                </a:solidFill>
              </a:rPr>
              <a:t> TEEMs</a:t>
            </a:r>
          </a:p>
        </p:txBody>
      </p:sp>
      <p:sp>
        <p:nvSpPr>
          <p:cNvPr id="3" name="Content Placeholder 2">
            <a:extLst>
              <a:ext uri="{FF2B5EF4-FFF2-40B4-BE49-F238E27FC236}">
                <a16:creationId xmlns:a16="http://schemas.microsoft.com/office/drawing/2014/main" id="{0D116379-360F-87D4-AD21-B539ED604853}"/>
              </a:ext>
            </a:extLst>
          </p:cNvPr>
          <p:cNvSpPr>
            <a:spLocks noGrp="1"/>
          </p:cNvSpPr>
          <p:nvPr>
            <p:ph idx="1"/>
          </p:nvPr>
        </p:nvSpPr>
        <p:spPr/>
        <p:txBody>
          <a:bodyPr>
            <a:normAutofit/>
          </a:bodyPr>
          <a:lstStyle/>
          <a:p>
            <a:pPr marL="0" indent="0">
              <a:buNone/>
            </a:pPr>
            <a:r>
              <a:rPr lang="en-US" sz="4000" dirty="0">
                <a:solidFill>
                  <a:schemeClr val="bg1"/>
                </a:solidFill>
                <a:effectLst/>
                <a:latin typeface="Aptos" panose="020B0004020202020204" pitchFamily="34" charset="0"/>
                <a:ea typeface="Aptos" panose="020B0004020202020204" pitchFamily="34" charset="0"/>
                <a:cs typeface="Aptos" panose="020B0004020202020204" pitchFamily="34" charset="0"/>
              </a:rPr>
              <a:t>Our mission: integrate ecological and economic data in Earth-Economy models to inform decision-making for sustainable development</a:t>
            </a:r>
          </a:p>
          <a:p>
            <a:endParaRPr lang="en-US" sz="2400" dirty="0">
              <a:effectLst/>
              <a:latin typeface="Aptos" panose="020B0004020202020204" pitchFamily="34" charset="0"/>
              <a:ea typeface="Aptos" panose="020B0004020202020204" pitchFamily="34" charset="0"/>
              <a:cs typeface="Aptos" panose="020B0004020202020204" pitchFamily="34" charset="0"/>
            </a:endParaRPr>
          </a:p>
          <a:p>
            <a:endParaRPr lang="en-US" sz="2400" dirty="0"/>
          </a:p>
        </p:txBody>
      </p:sp>
    </p:spTree>
    <p:extLst>
      <p:ext uri="{BB962C8B-B14F-4D97-AF65-F5344CB8AC3E}">
        <p14:creationId xmlns:p14="http://schemas.microsoft.com/office/powerpoint/2010/main" val="3888238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0688"/>
            <a:ext cx="10515600" cy="1325563"/>
          </a:xfrm>
        </p:spPr>
        <p:txBody>
          <a:bodyPr/>
          <a:lstStyle/>
          <a:p>
            <a:r>
              <a:rPr lang="en-US" b="1" dirty="0"/>
              <a:t>GEP and SEEA Ecosystem Accounting (2021)</a:t>
            </a:r>
          </a:p>
        </p:txBody>
      </p:sp>
      <p:sp>
        <p:nvSpPr>
          <p:cNvPr id="6" name="TextBox 5"/>
          <p:cNvSpPr txBox="1"/>
          <p:nvPr/>
        </p:nvSpPr>
        <p:spPr>
          <a:xfrm>
            <a:off x="952500" y="1507681"/>
            <a:ext cx="3525032" cy="3046988"/>
          </a:xfrm>
          <a:prstGeom prst="rect">
            <a:avLst/>
          </a:prstGeom>
          <a:noFill/>
        </p:spPr>
        <p:txBody>
          <a:bodyPr wrap="square" rtlCol="0">
            <a:spAutoFit/>
          </a:bodyPr>
          <a:lstStyle/>
          <a:p>
            <a:r>
              <a:rPr lang="en-US" sz="2400" dirty="0"/>
              <a:t>Coherent, comprehensive view of ecosystems:</a:t>
            </a:r>
          </a:p>
          <a:p>
            <a:pPr marL="285750" indent="-285750">
              <a:buFont typeface="Arial" panose="020B0604020202020204" pitchFamily="34" charset="0"/>
              <a:buChar char="•"/>
            </a:pPr>
            <a:r>
              <a:rPr lang="en-US" sz="2400" dirty="0"/>
              <a:t>Ecosystem extent</a:t>
            </a:r>
          </a:p>
          <a:p>
            <a:pPr marL="285750" indent="-285750">
              <a:buFont typeface="Arial" panose="020B0604020202020204" pitchFamily="34" charset="0"/>
              <a:buChar char="•"/>
            </a:pPr>
            <a:r>
              <a:rPr lang="en-US" sz="2400" dirty="0"/>
              <a:t>Ecosystem condition</a:t>
            </a:r>
          </a:p>
          <a:p>
            <a:pPr marL="285750" indent="-285750">
              <a:buFont typeface="Arial" panose="020B0604020202020204" pitchFamily="34" charset="0"/>
              <a:buChar char="•"/>
            </a:pPr>
            <a:r>
              <a:rPr lang="en-US" sz="2400" dirty="0"/>
              <a:t>Ecosystem services supply/use</a:t>
            </a:r>
          </a:p>
          <a:p>
            <a:pPr marL="742950" lvl="1" indent="-285750">
              <a:buFont typeface="Arial" panose="020B0604020202020204" pitchFamily="34" charset="0"/>
              <a:buChar char="•"/>
            </a:pPr>
            <a:r>
              <a:rPr lang="en-US" sz="2400" dirty="0"/>
              <a:t>Physical </a:t>
            </a:r>
          </a:p>
          <a:p>
            <a:pPr marL="742950" lvl="1" indent="-285750">
              <a:buFont typeface="Arial" panose="020B0604020202020204" pitchFamily="34" charset="0"/>
              <a:buChar char="•"/>
            </a:pPr>
            <a:r>
              <a:rPr lang="en-US" sz="2400" dirty="0"/>
              <a:t>Monetary</a:t>
            </a:r>
          </a:p>
        </p:txBody>
      </p:sp>
      <p:pic>
        <p:nvPicPr>
          <p:cNvPr id="4" name="Picture 3">
            <a:extLst>
              <a:ext uri="{FF2B5EF4-FFF2-40B4-BE49-F238E27FC236}">
                <a16:creationId xmlns:a16="http://schemas.microsoft.com/office/drawing/2014/main" id="{A415AB0A-B362-4B65-B664-CF121DF068AC}"/>
              </a:ext>
            </a:extLst>
          </p:cNvPr>
          <p:cNvPicPr>
            <a:picLocks noChangeAspect="1"/>
          </p:cNvPicPr>
          <p:nvPr/>
        </p:nvPicPr>
        <p:blipFill>
          <a:blip r:embed="rId3"/>
          <a:stretch>
            <a:fillRect/>
          </a:stretch>
        </p:blipFill>
        <p:spPr>
          <a:xfrm>
            <a:off x="3175182" y="4154602"/>
            <a:ext cx="2302751" cy="2703398"/>
          </a:xfrm>
          <a:prstGeom prst="rect">
            <a:avLst/>
          </a:prstGeom>
        </p:spPr>
      </p:pic>
      <p:sp>
        <p:nvSpPr>
          <p:cNvPr id="7" name="TextBox 6">
            <a:extLst>
              <a:ext uri="{FF2B5EF4-FFF2-40B4-BE49-F238E27FC236}">
                <a16:creationId xmlns:a16="http://schemas.microsoft.com/office/drawing/2014/main" id="{9A36DC0B-33B4-4932-84DD-F9E46037BBF2}"/>
              </a:ext>
            </a:extLst>
          </p:cNvPr>
          <p:cNvSpPr txBox="1"/>
          <p:nvPr/>
        </p:nvSpPr>
        <p:spPr>
          <a:xfrm>
            <a:off x="6378934" y="6488668"/>
            <a:ext cx="6094674" cy="369332"/>
          </a:xfrm>
          <a:prstGeom prst="rect">
            <a:avLst/>
          </a:prstGeom>
          <a:noFill/>
        </p:spPr>
        <p:txBody>
          <a:bodyPr wrap="square">
            <a:spAutoFit/>
          </a:bodyPr>
          <a:lstStyle/>
          <a:p>
            <a:r>
              <a:rPr lang="en-US" dirty="0"/>
              <a:t>https://seea.un.org/ecosystem-accounting</a:t>
            </a:r>
          </a:p>
        </p:txBody>
      </p:sp>
      <p:pic>
        <p:nvPicPr>
          <p:cNvPr id="1026" name="Picture 2" descr="r">
            <a:extLst>
              <a:ext uri="{FF2B5EF4-FFF2-40B4-BE49-F238E27FC236}">
                <a16:creationId xmlns:a16="http://schemas.microsoft.com/office/drawing/2014/main" id="{7188DDCD-7E61-4401-87FA-26C4EC52F0E4}"/>
              </a:ext>
            </a:extLst>
          </p:cNvPr>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5548090" y="1624442"/>
            <a:ext cx="6434207" cy="469127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7644CD1-8186-6011-B116-EC152EE07C87}"/>
              </a:ext>
            </a:extLst>
          </p:cNvPr>
          <p:cNvSpPr/>
          <p:nvPr/>
        </p:nvSpPr>
        <p:spPr>
          <a:xfrm>
            <a:off x="8514826" y="4387442"/>
            <a:ext cx="2214693" cy="2099870"/>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107CE6-3A0F-57C2-022C-9948E9F188CC}"/>
              </a:ext>
            </a:extLst>
          </p:cNvPr>
          <p:cNvSpPr txBox="1"/>
          <p:nvPr/>
        </p:nvSpPr>
        <p:spPr>
          <a:xfrm>
            <a:off x="10842281" y="6047569"/>
            <a:ext cx="1023037" cy="707886"/>
          </a:xfrm>
          <a:prstGeom prst="rect">
            <a:avLst/>
          </a:prstGeom>
          <a:noFill/>
        </p:spPr>
        <p:txBody>
          <a:bodyPr wrap="none" rtlCol="0">
            <a:spAutoFit/>
          </a:bodyPr>
          <a:lstStyle/>
          <a:p>
            <a:r>
              <a:rPr lang="en-US" sz="4000" dirty="0">
                <a:solidFill>
                  <a:srgbClr val="FF0000"/>
                </a:solidFill>
              </a:rPr>
              <a:t>GEP</a:t>
            </a:r>
          </a:p>
        </p:txBody>
      </p:sp>
      <p:cxnSp>
        <p:nvCxnSpPr>
          <p:cNvPr id="10" name="Straight Arrow Connector 9">
            <a:extLst>
              <a:ext uri="{FF2B5EF4-FFF2-40B4-BE49-F238E27FC236}">
                <a16:creationId xmlns:a16="http://schemas.microsoft.com/office/drawing/2014/main" id="{1D72674E-3697-0E79-A3C9-D3D9774E9D22}"/>
              </a:ext>
            </a:extLst>
          </p:cNvPr>
          <p:cNvCxnSpPr>
            <a:stCxn id="8" idx="1"/>
          </p:cNvCxnSpPr>
          <p:nvPr/>
        </p:nvCxnSpPr>
        <p:spPr>
          <a:xfrm flipH="1" flipV="1">
            <a:off x="10150679" y="5947794"/>
            <a:ext cx="691602" cy="4537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006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02D4E-3137-3060-1DFA-DA1297B68BB1}"/>
              </a:ext>
            </a:extLst>
          </p:cNvPr>
          <p:cNvSpPr>
            <a:spLocks noGrp="1"/>
          </p:cNvSpPr>
          <p:nvPr>
            <p:ph type="title"/>
          </p:nvPr>
        </p:nvSpPr>
        <p:spPr/>
        <p:txBody>
          <a:bodyPr/>
          <a:lstStyle/>
          <a:p>
            <a:r>
              <a:rPr lang="en-US" dirty="0"/>
              <a:t>Application of GEP to policy and decision-making</a:t>
            </a:r>
          </a:p>
        </p:txBody>
      </p:sp>
      <p:sp>
        <p:nvSpPr>
          <p:cNvPr id="3" name="Content Placeholder 2">
            <a:extLst>
              <a:ext uri="{FF2B5EF4-FFF2-40B4-BE49-F238E27FC236}">
                <a16:creationId xmlns:a16="http://schemas.microsoft.com/office/drawing/2014/main" id="{0D901D38-F6D4-2854-F84F-E08DFD7B42DA}"/>
              </a:ext>
            </a:extLst>
          </p:cNvPr>
          <p:cNvSpPr>
            <a:spLocks noGrp="1"/>
          </p:cNvSpPr>
          <p:nvPr>
            <p:ph idx="1"/>
          </p:nvPr>
        </p:nvSpPr>
        <p:spPr/>
        <p:txBody>
          <a:bodyPr/>
          <a:lstStyle/>
          <a:p>
            <a:r>
              <a:rPr lang="en-US" dirty="0"/>
              <a:t>Uses of national-level accounting </a:t>
            </a:r>
          </a:p>
          <a:p>
            <a:r>
              <a:rPr lang="en-US" dirty="0"/>
              <a:t>Examples of applications of GEP in China</a:t>
            </a:r>
          </a:p>
          <a:p>
            <a:r>
              <a:rPr lang="en-US" dirty="0"/>
              <a:t>Other…</a:t>
            </a:r>
          </a:p>
        </p:txBody>
      </p:sp>
    </p:spTree>
    <p:extLst>
      <p:ext uri="{BB962C8B-B14F-4D97-AF65-F5344CB8AC3E}">
        <p14:creationId xmlns:p14="http://schemas.microsoft.com/office/powerpoint/2010/main" val="1561066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153EF-4EE1-1D23-5CB9-DCAD9349E747}"/>
              </a:ext>
            </a:extLst>
          </p:cNvPr>
          <p:cNvSpPr>
            <a:spLocks noGrp="1"/>
          </p:cNvSpPr>
          <p:nvPr>
            <p:ph type="title"/>
          </p:nvPr>
        </p:nvSpPr>
        <p:spPr/>
        <p:txBody>
          <a:bodyPr/>
          <a:lstStyle/>
          <a:p>
            <a:r>
              <a:rPr lang="en-US" dirty="0"/>
              <a:t>Important challenges and limitations: Philosophical</a:t>
            </a:r>
          </a:p>
        </p:txBody>
      </p:sp>
      <p:sp>
        <p:nvSpPr>
          <p:cNvPr id="4" name="Content Placeholder 3">
            <a:extLst>
              <a:ext uri="{FF2B5EF4-FFF2-40B4-BE49-F238E27FC236}">
                <a16:creationId xmlns:a16="http://schemas.microsoft.com/office/drawing/2014/main" id="{4C09873E-BE66-698C-BC7C-5CEB17C3AC09}"/>
              </a:ext>
            </a:extLst>
          </p:cNvPr>
          <p:cNvSpPr>
            <a:spLocks noGrp="1"/>
          </p:cNvSpPr>
          <p:nvPr>
            <p:ph idx="1"/>
          </p:nvPr>
        </p:nvSpPr>
        <p:spPr/>
        <p:txBody>
          <a:bodyPr/>
          <a:lstStyle/>
          <a:p>
            <a:r>
              <a:rPr lang="en-US" dirty="0"/>
              <a:t>Putting a price tag on nature/Commodifying nature </a:t>
            </a:r>
          </a:p>
          <a:p>
            <a:pPr lvl="1"/>
            <a:r>
              <a:rPr lang="en-US" dirty="0"/>
              <a:t>Response: value of nature for people AND value of nature for nature</a:t>
            </a:r>
          </a:p>
          <a:p>
            <a:r>
              <a:rPr lang="en-US" dirty="0"/>
              <a:t>Nature is priceless</a:t>
            </a:r>
          </a:p>
          <a:p>
            <a:pPr lvl="1"/>
            <a:r>
              <a:rPr lang="en-US" dirty="0"/>
              <a:t>Response: yes AND currently nature has an effective price of zero </a:t>
            </a:r>
          </a:p>
          <a:p>
            <a:r>
              <a:rPr lang="en-US" dirty="0"/>
              <a:t>Ethical questions</a:t>
            </a:r>
          </a:p>
          <a:p>
            <a:pPr lvl="1"/>
            <a:r>
              <a:rPr lang="en-US" dirty="0"/>
              <a:t>What is value in economic sense</a:t>
            </a:r>
          </a:p>
          <a:p>
            <a:pPr lvl="1"/>
            <a:r>
              <a:rPr lang="en-US" dirty="0"/>
              <a:t>Other values that economic sense does not include – intrinsic value, ILK approaches</a:t>
            </a:r>
          </a:p>
          <a:p>
            <a:pPr lvl="1"/>
            <a:r>
              <a:rPr lang="en-US"/>
              <a:t>Distributional issues </a:t>
            </a:r>
            <a:endParaRPr lang="en-US" dirty="0"/>
          </a:p>
          <a:p>
            <a:endParaRPr lang="en-US" dirty="0"/>
          </a:p>
        </p:txBody>
      </p:sp>
    </p:spTree>
    <p:extLst>
      <p:ext uri="{BB962C8B-B14F-4D97-AF65-F5344CB8AC3E}">
        <p14:creationId xmlns:p14="http://schemas.microsoft.com/office/powerpoint/2010/main" val="4201429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984A-B413-5D6F-D85C-93081A7737E6}"/>
              </a:ext>
            </a:extLst>
          </p:cNvPr>
          <p:cNvSpPr>
            <a:spLocks noGrp="1"/>
          </p:cNvSpPr>
          <p:nvPr>
            <p:ph type="title"/>
          </p:nvPr>
        </p:nvSpPr>
        <p:spPr/>
        <p:txBody>
          <a:bodyPr/>
          <a:lstStyle/>
          <a:p>
            <a:r>
              <a:rPr lang="en-US" dirty="0"/>
              <a:t>Important challenges and limitations: Practical</a:t>
            </a:r>
          </a:p>
        </p:txBody>
      </p:sp>
      <p:sp>
        <p:nvSpPr>
          <p:cNvPr id="3" name="Content Placeholder 2">
            <a:extLst>
              <a:ext uri="{FF2B5EF4-FFF2-40B4-BE49-F238E27FC236}">
                <a16:creationId xmlns:a16="http://schemas.microsoft.com/office/drawing/2014/main" id="{4DA57AFC-2820-31C7-AC35-472FE084B47A}"/>
              </a:ext>
            </a:extLst>
          </p:cNvPr>
          <p:cNvSpPr>
            <a:spLocks noGrp="1"/>
          </p:cNvSpPr>
          <p:nvPr>
            <p:ph idx="1"/>
          </p:nvPr>
        </p:nvSpPr>
        <p:spPr/>
        <p:txBody>
          <a:bodyPr/>
          <a:lstStyle/>
          <a:p>
            <a:r>
              <a:rPr lang="en-US" dirty="0"/>
              <a:t>Globally available and consistent data</a:t>
            </a:r>
          </a:p>
          <a:p>
            <a:r>
              <a:rPr lang="en-US" dirty="0"/>
              <a:t>Globally consistent methodology – getting agreements on standards</a:t>
            </a:r>
          </a:p>
          <a:p>
            <a:r>
              <a:rPr lang="en-US" dirty="0"/>
              <a:t>Assembling consistent time series (trends through time)</a:t>
            </a:r>
          </a:p>
          <a:p>
            <a:r>
              <a:rPr lang="en-US" dirty="0"/>
              <a:t>Non-market valuation</a:t>
            </a:r>
          </a:p>
          <a:p>
            <a:r>
              <a:rPr lang="en-US" dirty="0"/>
              <a:t>Ground-truthing/validation of ecosystem service models</a:t>
            </a:r>
          </a:p>
          <a:p>
            <a:r>
              <a:rPr lang="en-US" dirty="0"/>
              <a:t>Accounting for uncertainty</a:t>
            </a:r>
          </a:p>
          <a:p>
            <a:r>
              <a:rPr lang="en-US" dirty="0"/>
              <a:t>Other…</a:t>
            </a:r>
          </a:p>
        </p:txBody>
      </p:sp>
    </p:spTree>
    <p:extLst>
      <p:ext uri="{BB962C8B-B14F-4D97-AF65-F5344CB8AC3E}">
        <p14:creationId xmlns:p14="http://schemas.microsoft.com/office/powerpoint/2010/main" val="38378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09CD-3FF1-8F2E-DA12-A3C34097F836}"/>
              </a:ext>
            </a:extLst>
          </p:cNvPr>
          <p:cNvSpPr>
            <a:spLocks noGrp="1"/>
          </p:cNvSpPr>
          <p:nvPr>
            <p:ph type="title"/>
          </p:nvPr>
        </p:nvSpPr>
        <p:spPr/>
        <p:txBody>
          <a:bodyPr/>
          <a:lstStyle/>
          <a:p>
            <a:r>
              <a:rPr lang="en-US" dirty="0"/>
              <a:t>Important challenges and limitations: Incorporation for decision-making</a:t>
            </a:r>
          </a:p>
        </p:txBody>
      </p:sp>
      <p:sp>
        <p:nvSpPr>
          <p:cNvPr id="3" name="Content Placeholder 2">
            <a:extLst>
              <a:ext uri="{FF2B5EF4-FFF2-40B4-BE49-F238E27FC236}">
                <a16:creationId xmlns:a16="http://schemas.microsoft.com/office/drawing/2014/main" id="{4FD1993D-EC15-7513-CDDF-BE3CE2EC1088}"/>
              </a:ext>
            </a:extLst>
          </p:cNvPr>
          <p:cNvSpPr>
            <a:spLocks noGrp="1"/>
          </p:cNvSpPr>
          <p:nvPr>
            <p:ph idx="1"/>
          </p:nvPr>
        </p:nvSpPr>
        <p:spPr/>
        <p:txBody>
          <a:bodyPr>
            <a:normAutofit lnSpcReduction="10000"/>
          </a:bodyPr>
          <a:lstStyle/>
          <a:p>
            <a:r>
              <a:rPr lang="en-US" dirty="0"/>
              <a:t>Accounting is not decision-making (but can be input to decision-making)</a:t>
            </a:r>
          </a:p>
          <a:p>
            <a:r>
              <a:rPr lang="en-US" dirty="0"/>
              <a:t>Accounting is not benefit-cost analysis</a:t>
            </a:r>
          </a:p>
          <a:p>
            <a:r>
              <a:rPr lang="en-US" dirty="0"/>
              <a:t>Accounting is not welfare economics</a:t>
            </a:r>
          </a:p>
          <a:p>
            <a:r>
              <a:rPr lang="en-US" dirty="0"/>
              <a:t>Income vs. wealth</a:t>
            </a:r>
          </a:p>
          <a:p>
            <a:pPr lvl="1"/>
            <a:r>
              <a:rPr lang="en-US" dirty="0"/>
              <a:t>For sustainable development it is more important to have a measure of wealth</a:t>
            </a:r>
          </a:p>
          <a:p>
            <a:pPr lvl="1"/>
            <a:r>
              <a:rPr lang="en-US" dirty="0"/>
              <a:t>Income can be increased at the expense of wealth and long-term income. High rates of extraction, above replacement rate, can generate high current income but at the expense of long-term ability to generate income </a:t>
            </a:r>
          </a:p>
          <a:p>
            <a:pPr lvl="1">
              <a:spcAft>
                <a:spcPts val="1200"/>
              </a:spcAft>
            </a:pPr>
            <a:r>
              <a:rPr lang="en-US" dirty="0"/>
              <a:t>In addition to GEP, also important to track changes in natural capital</a:t>
            </a:r>
          </a:p>
          <a:p>
            <a:endParaRPr lang="en-US" dirty="0"/>
          </a:p>
        </p:txBody>
      </p:sp>
    </p:spTree>
    <p:extLst>
      <p:ext uri="{BB962C8B-B14F-4D97-AF65-F5344CB8AC3E}">
        <p14:creationId xmlns:p14="http://schemas.microsoft.com/office/powerpoint/2010/main" val="407780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EDE4-DBB9-DDFE-63E5-38D3342E9AD6}"/>
              </a:ext>
            </a:extLst>
          </p:cNvPr>
          <p:cNvSpPr>
            <a:spLocks noGrp="1"/>
          </p:cNvSpPr>
          <p:nvPr>
            <p:ph type="title"/>
          </p:nvPr>
        </p:nvSpPr>
        <p:spPr/>
        <p:txBody>
          <a:bodyPr/>
          <a:lstStyle/>
          <a:p>
            <a:r>
              <a:rPr lang="en-US" dirty="0"/>
              <a:t>Concluding thought</a:t>
            </a:r>
          </a:p>
        </p:txBody>
      </p:sp>
      <p:sp>
        <p:nvSpPr>
          <p:cNvPr id="3" name="Content Placeholder 2"/>
          <p:cNvSpPr>
            <a:spLocks noGrp="1"/>
          </p:cNvSpPr>
          <p:nvPr>
            <p:ph idx="1"/>
          </p:nvPr>
        </p:nvSpPr>
        <p:spPr/>
        <p:txBody>
          <a:bodyPr/>
          <a:lstStyle/>
          <a:p>
            <a:pPr>
              <a:spcAft>
                <a:spcPts val="1200"/>
              </a:spcAft>
            </a:pPr>
            <a:r>
              <a:rPr lang="en-US" dirty="0"/>
              <a:t>The Great Depression in the 1930s led society to realize the urgent need for better macroeconomic performance metrics, such as GDP, to help guide economic policy</a:t>
            </a:r>
          </a:p>
          <a:p>
            <a:r>
              <a:rPr lang="en-US" dirty="0"/>
              <a:t>The current “Great Degradation” in natural capital should lead society to realize the urgent need for better metrics of ecosystem services and natural capital, such as GEP, to help guide sustainable development </a:t>
            </a:r>
          </a:p>
          <a:p>
            <a:endParaRPr lang="en-US" dirty="0"/>
          </a:p>
        </p:txBody>
      </p:sp>
    </p:spTree>
    <p:extLst>
      <p:ext uri="{BB962C8B-B14F-4D97-AF65-F5344CB8AC3E}">
        <p14:creationId xmlns:p14="http://schemas.microsoft.com/office/powerpoint/2010/main" val="347896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433790-84CA-C4B3-0920-97D2D631ACD5}"/>
              </a:ext>
            </a:extLst>
          </p:cNvPr>
          <p:cNvSpPr>
            <a:spLocks noGrp="1"/>
          </p:cNvSpPr>
          <p:nvPr>
            <p:ph type="ctrTitle"/>
          </p:nvPr>
        </p:nvSpPr>
        <p:spPr/>
        <p:txBody>
          <a:bodyPr/>
          <a:lstStyle/>
          <a:p>
            <a:r>
              <a:rPr lang="en-US" dirty="0">
                <a:solidFill>
                  <a:schemeClr val="bg1"/>
                </a:solidFill>
              </a:rPr>
              <a:t>Several remaining questions</a:t>
            </a:r>
          </a:p>
        </p:txBody>
      </p:sp>
      <p:sp>
        <p:nvSpPr>
          <p:cNvPr id="5" name="Subtitle 4">
            <a:extLst>
              <a:ext uri="{FF2B5EF4-FFF2-40B4-BE49-F238E27FC236}">
                <a16:creationId xmlns:a16="http://schemas.microsoft.com/office/drawing/2014/main" id="{7962E153-2F19-907A-4B74-367A816738C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81165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A8A6-1144-92F0-21D2-A4E4E68314D9}"/>
              </a:ext>
            </a:extLst>
          </p:cNvPr>
          <p:cNvSpPr>
            <a:spLocks noGrp="1"/>
          </p:cNvSpPr>
          <p:nvPr>
            <p:ph type="title"/>
          </p:nvPr>
        </p:nvSpPr>
        <p:spPr/>
        <p:txBody>
          <a:bodyPr/>
          <a:lstStyle/>
          <a:p>
            <a:r>
              <a:rPr lang="en-US" dirty="0">
                <a:solidFill>
                  <a:schemeClr val="bg1"/>
                </a:solidFill>
              </a:rPr>
              <a:t>Remaining questions</a:t>
            </a:r>
          </a:p>
        </p:txBody>
      </p:sp>
      <p:sp>
        <p:nvSpPr>
          <p:cNvPr id="3" name="Content Placeholder 2">
            <a:extLst>
              <a:ext uri="{FF2B5EF4-FFF2-40B4-BE49-F238E27FC236}">
                <a16:creationId xmlns:a16="http://schemas.microsoft.com/office/drawing/2014/main" id="{E5622303-E639-CE87-5286-8EFDF4C631DB}"/>
              </a:ext>
            </a:extLst>
          </p:cNvPr>
          <p:cNvSpPr>
            <a:spLocks noGrp="1"/>
          </p:cNvSpPr>
          <p:nvPr>
            <p:ph idx="1"/>
          </p:nvPr>
        </p:nvSpPr>
        <p:spPr/>
        <p:txBody>
          <a:bodyPr>
            <a:normAutofit lnSpcReduction="10000"/>
          </a:bodyPr>
          <a:lstStyle/>
          <a:p>
            <a:r>
              <a:rPr lang="en-US" dirty="0">
                <a:solidFill>
                  <a:schemeClr val="bg1"/>
                </a:solidFill>
              </a:rPr>
              <a:t>Gross ecosystem product: narrower or broader? </a:t>
            </a:r>
          </a:p>
          <a:p>
            <a:pPr lvl="1"/>
            <a:r>
              <a:rPr lang="en-US" dirty="0">
                <a:solidFill>
                  <a:schemeClr val="bg1"/>
                </a:solidFill>
              </a:rPr>
              <a:t>Both GEPs include biotic services (ecosystem services)</a:t>
            </a:r>
          </a:p>
          <a:p>
            <a:pPr lvl="1"/>
            <a:r>
              <a:rPr lang="en-US" dirty="0">
                <a:solidFill>
                  <a:schemeClr val="bg1"/>
                </a:solidFill>
              </a:rPr>
              <a:t>Gross environmental product also includes abiotic services and natural resources</a:t>
            </a:r>
          </a:p>
          <a:p>
            <a:r>
              <a:rPr lang="en-US" dirty="0">
                <a:solidFill>
                  <a:schemeClr val="bg1"/>
                </a:solidFill>
              </a:rPr>
              <a:t>GEP and NEP</a:t>
            </a:r>
          </a:p>
          <a:p>
            <a:pPr lvl="1"/>
            <a:r>
              <a:rPr lang="en-US" dirty="0">
                <a:solidFill>
                  <a:schemeClr val="bg1"/>
                </a:solidFill>
              </a:rPr>
              <a:t>Accounting for value of changes in the value of natural capital </a:t>
            </a:r>
          </a:p>
          <a:p>
            <a:r>
              <a:rPr lang="en-US" dirty="0">
                <a:solidFill>
                  <a:schemeClr val="bg1"/>
                </a:solidFill>
              </a:rPr>
              <a:t>Exchange value vs. welfare value: SEEA-EA approach or Total Economic Value (TEV) approach</a:t>
            </a:r>
          </a:p>
          <a:p>
            <a:r>
              <a:rPr lang="en-US" dirty="0">
                <a:solidFill>
                  <a:schemeClr val="bg1"/>
                </a:solidFill>
              </a:rPr>
              <a:t>Time period:</a:t>
            </a:r>
          </a:p>
          <a:p>
            <a:pPr lvl="1"/>
            <a:r>
              <a:rPr lang="en-US" dirty="0">
                <a:solidFill>
                  <a:schemeClr val="bg1"/>
                </a:solidFill>
              </a:rPr>
              <a:t>2020</a:t>
            </a:r>
          </a:p>
          <a:p>
            <a:pPr lvl="1"/>
            <a:r>
              <a:rPr lang="en-US" dirty="0">
                <a:solidFill>
                  <a:schemeClr val="bg1"/>
                </a:solidFill>
              </a:rPr>
              <a:t>Go back to 2000(?) to look at trends</a:t>
            </a:r>
          </a:p>
          <a:p>
            <a:pPr lvl="1"/>
            <a:endParaRPr lang="en-US" dirty="0">
              <a:solidFill>
                <a:schemeClr val="bg1"/>
              </a:solidFill>
            </a:endParaRPr>
          </a:p>
        </p:txBody>
      </p:sp>
    </p:spTree>
    <p:extLst>
      <p:ext uri="{BB962C8B-B14F-4D97-AF65-F5344CB8AC3E}">
        <p14:creationId xmlns:p14="http://schemas.microsoft.com/office/powerpoint/2010/main" val="251065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B861-69B3-5981-0CD6-C7149786DCEB}"/>
              </a:ext>
            </a:extLst>
          </p:cNvPr>
          <p:cNvSpPr>
            <a:spLocks noGrp="1"/>
          </p:cNvSpPr>
          <p:nvPr>
            <p:ph type="title"/>
          </p:nvPr>
        </p:nvSpPr>
        <p:spPr/>
        <p:txBody>
          <a:bodyPr/>
          <a:lstStyle/>
          <a:p>
            <a:r>
              <a:rPr lang="en-US" dirty="0">
                <a:solidFill>
                  <a:schemeClr val="bg1"/>
                </a:solidFill>
              </a:rPr>
              <a:t>Remaining questions</a:t>
            </a:r>
          </a:p>
        </p:txBody>
      </p:sp>
      <p:sp>
        <p:nvSpPr>
          <p:cNvPr id="3" name="Content Placeholder 2">
            <a:extLst>
              <a:ext uri="{FF2B5EF4-FFF2-40B4-BE49-F238E27FC236}">
                <a16:creationId xmlns:a16="http://schemas.microsoft.com/office/drawing/2014/main" id="{2D8E0CBC-D57C-7998-B0B4-410C52F68451}"/>
              </a:ext>
            </a:extLst>
          </p:cNvPr>
          <p:cNvSpPr>
            <a:spLocks noGrp="1"/>
          </p:cNvSpPr>
          <p:nvPr>
            <p:ph idx="1"/>
          </p:nvPr>
        </p:nvSpPr>
        <p:spPr/>
        <p:txBody>
          <a:bodyPr/>
          <a:lstStyle/>
          <a:p>
            <a:r>
              <a:rPr lang="en-US" dirty="0">
                <a:solidFill>
                  <a:schemeClr val="bg1"/>
                </a:solidFill>
              </a:rPr>
              <a:t>Inclusion of disservices</a:t>
            </a:r>
          </a:p>
          <a:p>
            <a:pPr lvl="1"/>
            <a:r>
              <a:rPr lang="en-US" dirty="0">
                <a:solidFill>
                  <a:schemeClr val="bg1"/>
                </a:solidFill>
              </a:rPr>
              <a:t>Fires </a:t>
            </a:r>
          </a:p>
          <a:p>
            <a:pPr lvl="1"/>
            <a:r>
              <a:rPr lang="en-US" dirty="0">
                <a:solidFill>
                  <a:schemeClr val="bg1"/>
                </a:solidFill>
              </a:rPr>
              <a:t>Pests </a:t>
            </a:r>
          </a:p>
          <a:p>
            <a:pPr lvl="1"/>
            <a:r>
              <a:rPr lang="en-US" dirty="0">
                <a:solidFill>
                  <a:schemeClr val="bg1"/>
                </a:solidFill>
              </a:rPr>
              <a:t>Vectors of disease </a:t>
            </a:r>
          </a:p>
          <a:p>
            <a:r>
              <a:rPr lang="en-US" dirty="0">
                <a:solidFill>
                  <a:schemeClr val="bg1"/>
                </a:solidFill>
              </a:rPr>
              <a:t>Trade – interregional flows of ecosystem services</a:t>
            </a:r>
          </a:p>
        </p:txBody>
      </p:sp>
    </p:spTree>
    <p:extLst>
      <p:ext uri="{BB962C8B-B14F-4D97-AF65-F5344CB8AC3E}">
        <p14:creationId xmlns:p14="http://schemas.microsoft.com/office/powerpoint/2010/main" val="545660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6EA42-2E9F-1714-3FDE-D5D17FF2B84E}"/>
              </a:ext>
            </a:extLst>
          </p:cNvPr>
          <p:cNvSpPr>
            <a:spLocks noGrp="1"/>
          </p:cNvSpPr>
          <p:nvPr>
            <p:ph type="title"/>
          </p:nvPr>
        </p:nvSpPr>
        <p:spPr/>
        <p:txBody>
          <a:bodyPr/>
          <a:lstStyle/>
          <a:p>
            <a:r>
              <a:rPr lang="en-US" dirty="0">
                <a:solidFill>
                  <a:schemeClr val="bg1"/>
                </a:solidFill>
              </a:rPr>
              <a:t>Resolution</a:t>
            </a:r>
          </a:p>
        </p:txBody>
      </p:sp>
      <p:sp>
        <p:nvSpPr>
          <p:cNvPr id="3" name="Content Placeholder 2">
            <a:extLst>
              <a:ext uri="{FF2B5EF4-FFF2-40B4-BE49-F238E27FC236}">
                <a16:creationId xmlns:a16="http://schemas.microsoft.com/office/drawing/2014/main" id="{9E9CAED1-A2DB-5AFC-7D0F-F483E17B4A97}"/>
              </a:ext>
            </a:extLst>
          </p:cNvPr>
          <p:cNvSpPr>
            <a:spLocks noGrp="1"/>
          </p:cNvSpPr>
          <p:nvPr>
            <p:ph idx="1"/>
          </p:nvPr>
        </p:nvSpPr>
        <p:spPr/>
        <p:txBody>
          <a:bodyPr/>
          <a:lstStyle/>
          <a:p>
            <a:r>
              <a:rPr lang="en-US" dirty="0">
                <a:solidFill>
                  <a:schemeClr val="bg1"/>
                </a:solidFill>
              </a:rPr>
              <a:t>What does GEP include: ECOSYTEMS </a:t>
            </a:r>
          </a:p>
          <a:p>
            <a:pPr lvl="1"/>
            <a:r>
              <a:rPr lang="en-US" dirty="0">
                <a:solidFill>
                  <a:schemeClr val="bg1"/>
                </a:solidFill>
              </a:rPr>
              <a:t>Related to ecosystems in ecology sense (biotic and abiotic components)</a:t>
            </a:r>
          </a:p>
          <a:p>
            <a:pPr lvl="1"/>
            <a:r>
              <a:rPr lang="en-US" dirty="0">
                <a:solidFill>
                  <a:schemeClr val="bg1"/>
                </a:solidFill>
              </a:rPr>
              <a:t>Would include water, solar, wind</a:t>
            </a:r>
          </a:p>
          <a:p>
            <a:pPr lvl="1"/>
            <a:r>
              <a:rPr lang="en-US" dirty="0">
                <a:solidFill>
                  <a:schemeClr val="bg1"/>
                </a:solidFill>
              </a:rPr>
              <a:t>Not included mineral, oil, natural gas</a:t>
            </a:r>
          </a:p>
          <a:p>
            <a:r>
              <a:rPr lang="en-US" dirty="0">
                <a:solidFill>
                  <a:schemeClr val="bg1"/>
                </a:solidFill>
              </a:rPr>
              <a:t>Disservices</a:t>
            </a:r>
          </a:p>
          <a:p>
            <a:pPr lvl="1"/>
            <a:r>
              <a:rPr lang="en-US" dirty="0">
                <a:solidFill>
                  <a:schemeClr val="bg1"/>
                </a:solidFill>
              </a:rPr>
              <a:t>Use flood and flood reduction as model – services as reduction of risk, value the reduction of risk/damages</a:t>
            </a:r>
          </a:p>
          <a:p>
            <a:pPr lvl="1"/>
            <a:r>
              <a:rPr lang="en-US" dirty="0">
                <a:solidFill>
                  <a:schemeClr val="bg1"/>
                </a:solidFill>
              </a:rPr>
              <a:t>Fires – currently not doing this. Don’t value the loss from fire. Think about well functioning ecosystem that reduces damages from fires. </a:t>
            </a:r>
          </a:p>
          <a:p>
            <a:pPr lvl="1"/>
            <a:endParaRPr lang="en-US" dirty="0">
              <a:solidFill>
                <a:schemeClr val="bg1"/>
              </a:solidFill>
            </a:endParaRPr>
          </a:p>
        </p:txBody>
      </p:sp>
    </p:spTree>
    <p:extLst>
      <p:ext uri="{BB962C8B-B14F-4D97-AF65-F5344CB8AC3E}">
        <p14:creationId xmlns:p14="http://schemas.microsoft.com/office/powerpoint/2010/main" val="3496167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577FF7-BA40-5859-3893-D1290016579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9050" y="2061883"/>
            <a:ext cx="12192000" cy="4921814"/>
          </a:xfrm>
          <a:prstGeom prst="rect">
            <a:avLst/>
          </a:prstGeom>
        </p:spPr>
      </p:pic>
      <p:sp>
        <p:nvSpPr>
          <p:cNvPr id="2" name="Title 1">
            <a:extLst>
              <a:ext uri="{FF2B5EF4-FFF2-40B4-BE49-F238E27FC236}">
                <a16:creationId xmlns:a16="http://schemas.microsoft.com/office/drawing/2014/main" id="{9B4603F4-1889-0401-2D51-043D42C9A1B3}"/>
              </a:ext>
            </a:extLst>
          </p:cNvPr>
          <p:cNvSpPr>
            <a:spLocks noGrp="1"/>
          </p:cNvSpPr>
          <p:nvPr>
            <p:ph type="title"/>
          </p:nvPr>
        </p:nvSpPr>
        <p:spPr>
          <a:xfrm>
            <a:off x="838200" y="182821"/>
            <a:ext cx="10515600" cy="1325563"/>
          </a:xfrm>
        </p:spPr>
        <p:txBody>
          <a:bodyPr/>
          <a:lstStyle/>
          <a:p>
            <a:r>
              <a:rPr lang="en-US" dirty="0">
                <a:solidFill>
                  <a:schemeClr val="bg1"/>
                </a:solidFill>
              </a:rPr>
              <a:t>Goal of earth economy modeling </a:t>
            </a:r>
          </a:p>
        </p:txBody>
      </p:sp>
      <p:sp>
        <p:nvSpPr>
          <p:cNvPr id="3" name="Content Placeholder 2">
            <a:extLst>
              <a:ext uri="{FF2B5EF4-FFF2-40B4-BE49-F238E27FC236}">
                <a16:creationId xmlns:a16="http://schemas.microsoft.com/office/drawing/2014/main" id="{CEF38BCE-6DC3-38C9-8AB7-4430D3EC1F26}"/>
              </a:ext>
            </a:extLst>
          </p:cNvPr>
          <p:cNvSpPr>
            <a:spLocks noGrp="1"/>
          </p:cNvSpPr>
          <p:nvPr>
            <p:ph idx="1"/>
          </p:nvPr>
        </p:nvSpPr>
        <p:spPr>
          <a:xfrm>
            <a:off x="838200" y="1508384"/>
            <a:ext cx="10515600" cy="4351338"/>
          </a:xfrm>
        </p:spPr>
        <p:txBody>
          <a:bodyPr/>
          <a:lstStyle/>
          <a:p>
            <a:pPr>
              <a:spcAft>
                <a:spcPts val="1200"/>
              </a:spcAft>
            </a:pPr>
            <a:r>
              <a:rPr lang="en-US" dirty="0">
                <a:solidFill>
                  <a:schemeClr val="bg1"/>
                </a:solidFill>
              </a:rPr>
              <a:t>Reconstructing the economic and financial system to recognize the value of nature </a:t>
            </a:r>
          </a:p>
          <a:p>
            <a:pPr>
              <a:spcAft>
                <a:spcPts val="1200"/>
              </a:spcAft>
            </a:pPr>
            <a:r>
              <a:rPr lang="en-US" dirty="0">
                <a:solidFill>
                  <a:schemeClr val="bg1"/>
                </a:solidFill>
              </a:rPr>
              <a:t>Have public and private sector fully reflect the value of nature in decision-making</a:t>
            </a:r>
          </a:p>
          <a:p>
            <a:pPr>
              <a:spcAft>
                <a:spcPts val="1200"/>
              </a:spcAft>
            </a:pPr>
            <a:r>
              <a:rPr lang="en-US" dirty="0">
                <a:solidFill>
                  <a:schemeClr val="bg1"/>
                </a:solidFill>
              </a:rPr>
              <a:t>Align economic activity with long-term sustainable development</a:t>
            </a:r>
          </a:p>
        </p:txBody>
      </p:sp>
    </p:spTree>
    <p:extLst>
      <p:ext uri="{BB962C8B-B14F-4D97-AF65-F5344CB8AC3E}">
        <p14:creationId xmlns:p14="http://schemas.microsoft.com/office/powerpoint/2010/main" val="294263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E6E0D2-A26B-1A32-54AB-78F73410DBED}"/>
              </a:ext>
            </a:extLst>
          </p:cNvPr>
          <p:cNvSpPr>
            <a:spLocks noGrp="1"/>
          </p:cNvSpPr>
          <p:nvPr>
            <p:ph type="ctrTitle"/>
          </p:nvPr>
        </p:nvSpPr>
        <p:spPr/>
        <p:txBody>
          <a:bodyPr/>
          <a:lstStyle/>
          <a:p>
            <a:r>
              <a:rPr lang="en-US" dirty="0">
                <a:solidFill>
                  <a:schemeClr val="bg1"/>
                </a:solidFill>
              </a:rPr>
              <a:t>Process on producing an initial draft</a:t>
            </a:r>
          </a:p>
        </p:txBody>
      </p:sp>
      <p:sp>
        <p:nvSpPr>
          <p:cNvPr id="5" name="Subtitle 4">
            <a:extLst>
              <a:ext uri="{FF2B5EF4-FFF2-40B4-BE49-F238E27FC236}">
                <a16:creationId xmlns:a16="http://schemas.microsoft.com/office/drawing/2014/main" id="{F91CB3E9-5A79-1389-28D5-370533689B11}"/>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21228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F33C21-8998-6006-637A-D4498E6DA957}"/>
              </a:ext>
            </a:extLst>
          </p:cNvPr>
          <p:cNvSpPr>
            <a:spLocks noGrp="1"/>
          </p:cNvSpPr>
          <p:nvPr>
            <p:ph type="title"/>
          </p:nvPr>
        </p:nvSpPr>
        <p:spPr/>
        <p:txBody>
          <a:bodyPr/>
          <a:lstStyle/>
          <a:p>
            <a:r>
              <a:rPr lang="en-US" dirty="0">
                <a:solidFill>
                  <a:schemeClr val="bg1"/>
                </a:solidFill>
              </a:rPr>
              <a:t>For each ecosystem service</a:t>
            </a:r>
          </a:p>
        </p:txBody>
      </p:sp>
      <p:sp>
        <p:nvSpPr>
          <p:cNvPr id="5" name="Content Placeholder 4">
            <a:extLst>
              <a:ext uri="{FF2B5EF4-FFF2-40B4-BE49-F238E27FC236}">
                <a16:creationId xmlns:a16="http://schemas.microsoft.com/office/drawing/2014/main" id="{9535E86D-C32C-BACF-FAAC-72C5E93ABFAC}"/>
              </a:ext>
            </a:extLst>
          </p:cNvPr>
          <p:cNvSpPr>
            <a:spLocks noGrp="1"/>
          </p:cNvSpPr>
          <p:nvPr>
            <p:ph idx="1"/>
          </p:nvPr>
        </p:nvSpPr>
        <p:spPr/>
        <p:txBody>
          <a:bodyPr>
            <a:normAutofit/>
          </a:bodyPr>
          <a:lstStyle/>
          <a:p>
            <a:r>
              <a:rPr lang="en-US" dirty="0">
                <a:solidFill>
                  <a:schemeClr val="bg1"/>
                </a:solidFill>
              </a:rPr>
              <a:t>Clear definition of the ecosystem service </a:t>
            </a:r>
          </a:p>
          <a:p>
            <a:pPr lvl="1"/>
            <a:r>
              <a:rPr lang="en-US" dirty="0">
                <a:solidFill>
                  <a:schemeClr val="bg1"/>
                </a:solidFill>
              </a:rPr>
              <a:t>Why it matters to someone</a:t>
            </a:r>
          </a:p>
          <a:p>
            <a:pPr lvl="1"/>
            <a:r>
              <a:rPr lang="en-US" dirty="0">
                <a:solidFill>
                  <a:schemeClr val="bg1"/>
                </a:solidFill>
              </a:rPr>
              <a:t>Final or intermediate service – define relationship to other services</a:t>
            </a:r>
          </a:p>
          <a:p>
            <a:r>
              <a:rPr lang="en-US" dirty="0">
                <a:solidFill>
                  <a:schemeClr val="bg1"/>
                </a:solidFill>
              </a:rPr>
              <a:t>Decision on whether to include the ecosystem service</a:t>
            </a:r>
          </a:p>
          <a:p>
            <a:pPr lvl="1"/>
            <a:r>
              <a:rPr lang="en-US" kern="100" dirty="0">
                <a:solidFill>
                  <a:schemeClr val="bg1"/>
                </a:solidFill>
                <a:effectLst/>
                <a:ea typeface="Aptos" panose="020B0004020202020204" pitchFamily="34" charset="0"/>
              </a:rPr>
              <a:t>Can be valued globally and included in global GEP</a:t>
            </a:r>
          </a:p>
          <a:p>
            <a:pPr lvl="1"/>
            <a:r>
              <a:rPr lang="en-US" sz="2400" kern="100" dirty="0">
                <a:solidFill>
                  <a:schemeClr val="bg1"/>
                </a:solidFill>
                <a:effectLst/>
                <a:ea typeface="Aptos" panose="020B0004020202020204" pitchFamily="34" charset="0"/>
              </a:rPr>
              <a:t>Can be valued in some places (regionally) but not systematically globally (not all regions have reliable data). Example: can value in Europe or US but not in Africa. </a:t>
            </a:r>
          </a:p>
          <a:p>
            <a:pPr lvl="1"/>
            <a:r>
              <a:rPr lang="en-US" sz="2400" kern="100" dirty="0">
                <a:solidFill>
                  <a:schemeClr val="bg1"/>
                </a:solidFill>
                <a:effectLst/>
                <a:ea typeface="Aptos" panose="020B0004020202020204" pitchFamily="34" charset="0"/>
              </a:rPr>
              <a:t>Cannot be valued in a reliable/robust way given current understanding. </a:t>
            </a:r>
          </a:p>
        </p:txBody>
      </p:sp>
    </p:spTree>
    <p:extLst>
      <p:ext uri="{BB962C8B-B14F-4D97-AF65-F5344CB8AC3E}">
        <p14:creationId xmlns:p14="http://schemas.microsoft.com/office/powerpoint/2010/main" val="364424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B92A-83BE-E12E-125D-FA26815D92FE}"/>
              </a:ext>
            </a:extLst>
          </p:cNvPr>
          <p:cNvSpPr>
            <a:spLocks noGrp="1"/>
          </p:cNvSpPr>
          <p:nvPr>
            <p:ph type="title"/>
          </p:nvPr>
        </p:nvSpPr>
        <p:spPr/>
        <p:txBody>
          <a:bodyPr/>
          <a:lstStyle/>
          <a:p>
            <a:r>
              <a:rPr lang="en-US" dirty="0">
                <a:solidFill>
                  <a:schemeClr val="bg1"/>
                </a:solidFill>
              </a:rPr>
              <a:t>For each ecosystem service</a:t>
            </a:r>
            <a:endParaRPr lang="en-US" dirty="0"/>
          </a:p>
        </p:txBody>
      </p:sp>
      <p:sp>
        <p:nvSpPr>
          <p:cNvPr id="3" name="Content Placeholder 2">
            <a:extLst>
              <a:ext uri="{FF2B5EF4-FFF2-40B4-BE49-F238E27FC236}">
                <a16:creationId xmlns:a16="http://schemas.microsoft.com/office/drawing/2014/main" id="{38262985-F2CC-0142-D6BC-3175DEA96983}"/>
              </a:ext>
            </a:extLst>
          </p:cNvPr>
          <p:cNvSpPr>
            <a:spLocks noGrp="1"/>
          </p:cNvSpPr>
          <p:nvPr>
            <p:ph idx="1"/>
          </p:nvPr>
        </p:nvSpPr>
        <p:spPr/>
        <p:txBody>
          <a:bodyPr/>
          <a:lstStyle/>
          <a:p>
            <a:r>
              <a:rPr lang="en-US" dirty="0">
                <a:solidFill>
                  <a:schemeClr val="bg1"/>
                </a:solidFill>
              </a:rPr>
              <a:t>Methods description</a:t>
            </a:r>
          </a:p>
          <a:p>
            <a:pPr lvl="1"/>
            <a:r>
              <a:rPr lang="en-US" dirty="0">
                <a:solidFill>
                  <a:schemeClr val="bg1"/>
                </a:solidFill>
              </a:rPr>
              <a:t>Data for quantity of service</a:t>
            </a:r>
          </a:p>
          <a:p>
            <a:pPr lvl="1"/>
            <a:r>
              <a:rPr lang="en-US" dirty="0">
                <a:solidFill>
                  <a:schemeClr val="bg1"/>
                </a:solidFill>
              </a:rPr>
              <a:t>Method for quantity of service</a:t>
            </a:r>
          </a:p>
          <a:p>
            <a:pPr lvl="1"/>
            <a:r>
              <a:rPr lang="en-US" dirty="0">
                <a:solidFill>
                  <a:schemeClr val="bg1"/>
                </a:solidFill>
              </a:rPr>
              <a:t>Data for price of service</a:t>
            </a:r>
          </a:p>
          <a:p>
            <a:pPr lvl="1"/>
            <a:r>
              <a:rPr lang="en-US" dirty="0">
                <a:solidFill>
                  <a:schemeClr val="bg1"/>
                </a:solidFill>
              </a:rPr>
              <a:t>Method for price of service</a:t>
            </a:r>
          </a:p>
          <a:p>
            <a:r>
              <a:rPr lang="en-US" dirty="0">
                <a:solidFill>
                  <a:schemeClr val="bg1"/>
                </a:solidFill>
              </a:rPr>
              <a:t>Standardized format for reporting definition, decision, and methods</a:t>
            </a:r>
          </a:p>
          <a:p>
            <a:endParaRPr lang="en-US" dirty="0"/>
          </a:p>
        </p:txBody>
      </p:sp>
    </p:spTree>
    <p:extLst>
      <p:ext uri="{BB962C8B-B14F-4D97-AF65-F5344CB8AC3E}">
        <p14:creationId xmlns:p14="http://schemas.microsoft.com/office/powerpoint/2010/main" val="1220118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175DD-2069-97F4-1C35-C6ADE945315B}"/>
              </a:ext>
            </a:extLst>
          </p:cNvPr>
          <p:cNvSpPr>
            <a:spLocks noGrp="1"/>
          </p:cNvSpPr>
          <p:nvPr>
            <p:ph type="title"/>
          </p:nvPr>
        </p:nvSpPr>
        <p:spPr/>
        <p:txBody>
          <a:bodyPr/>
          <a:lstStyle/>
          <a:p>
            <a:r>
              <a:rPr lang="en-US" dirty="0">
                <a:solidFill>
                  <a:schemeClr val="bg1"/>
                </a:solidFill>
              </a:rPr>
              <a:t>Data and analysis protocols</a:t>
            </a:r>
          </a:p>
        </p:txBody>
      </p:sp>
      <p:sp>
        <p:nvSpPr>
          <p:cNvPr id="3" name="Content Placeholder 2">
            <a:extLst>
              <a:ext uri="{FF2B5EF4-FFF2-40B4-BE49-F238E27FC236}">
                <a16:creationId xmlns:a16="http://schemas.microsoft.com/office/drawing/2014/main" id="{82572624-2A50-F707-896D-C479C7CF33A4}"/>
              </a:ext>
            </a:extLst>
          </p:cNvPr>
          <p:cNvSpPr>
            <a:spLocks noGrp="1"/>
          </p:cNvSpPr>
          <p:nvPr>
            <p:ph idx="1"/>
          </p:nvPr>
        </p:nvSpPr>
        <p:spPr/>
        <p:txBody>
          <a:bodyPr/>
          <a:lstStyle/>
          <a:p>
            <a:r>
              <a:rPr lang="en-US" dirty="0">
                <a:solidFill>
                  <a:schemeClr val="bg1"/>
                </a:solidFill>
              </a:rPr>
              <a:t>Justin, </a:t>
            </a:r>
            <a:r>
              <a:rPr lang="en-US" dirty="0" err="1">
                <a:solidFill>
                  <a:schemeClr val="bg1"/>
                </a:solidFill>
              </a:rPr>
              <a:t>Baolong</a:t>
            </a:r>
            <a:r>
              <a:rPr lang="en-US" dirty="0">
                <a:solidFill>
                  <a:schemeClr val="bg1"/>
                </a:solidFill>
              </a:rPr>
              <a:t>, Ken </a:t>
            </a:r>
            <a:r>
              <a:rPr lang="en-US" dirty="0" err="1">
                <a:solidFill>
                  <a:schemeClr val="bg1"/>
                </a:solidFill>
              </a:rPr>
              <a:t>Bagstad</a:t>
            </a:r>
            <a:r>
              <a:rPr lang="en-US" dirty="0">
                <a:solidFill>
                  <a:schemeClr val="bg1"/>
                </a:solidFill>
              </a:rPr>
              <a:t>, and others….</a:t>
            </a:r>
          </a:p>
        </p:txBody>
      </p:sp>
    </p:spTree>
    <p:extLst>
      <p:ext uri="{BB962C8B-B14F-4D97-AF65-F5344CB8AC3E}">
        <p14:creationId xmlns:p14="http://schemas.microsoft.com/office/powerpoint/2010/main" val="3106683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69E09-C0CA-6B14-97B2-77E001471442}"/>
              </a:ext>
            </a:extLst>
          </p:cNvPr>
          <p:cNvSpPr>
            <a:spLocks noGrp="1"/>
          </p:cNvSpPr>
          <p:nvPr>
            <p:ph type="title"/>
          </p:nvPr>
        </p:nvSpPr>
        <p:spPr/>
        <p:txBody>
          <a:bodyPr/>
          <a:lstStyle/>
          <a:p>
            <a:r>
              <a:rPr lang="en-US" dirty="0">
                <a:solidFill>
                  <a:schemeClr val="bg1"/>
                </a:solidFill>
              </a:rPr>
              <a:t>Writing sections of the paper</a:t>
            </a:r>
          </a:p>
        </p:txBody>
      </p:sp>
      <p:sp>
        <p:nvSpPr>
          <p:cNvPr id="3" name="Content Placeholder 2">
            <a:extLst>
              <a:ext uri="{FF2B5EF4-FFF2-40B4-BE49-F238E27FC236}">
                <a16:creationId xmlns:a16="http://schemas.microsoft.com/office/drawing/2014/main" id="{76DDB9BE-DD49-BA39-1F60-B8CF5852548D}"/>
              </a:ext>
            </a:extLst>
          </p:cNvPr>
          <p:cNvSpPr>
            <a:spLocks noGrp="1"/>
          </p:cNvSpPr>
          <p:nvPr>
            <p:ph idx="1"/>
          </p:nvPr>
        </p:nvSpPr>
        <p:spPr/>
        <p:txBody>
          <a:bodyPr>
            <a:normAutofit fontScale="85000" lnSpcReduction="20000"/>
          </a:bodyPr>
          <a:lstStyle/>
          <a:p>
            <a:r>
              <a:rPr lang="en-US" dirty="0">
                <a:solidFill>
                  <a:schemeClr val="bg1"/>
                </a:solidFill>
              </a:rPr>
              <a:t>Started writing the paper except results</a:t>
            </a:r>
          </a:p>
          <a:p>
            <a:r>
              <a:rPr lang="en-US" dirty="0">
                <a:solidFill>
                  <a:schemeClr val="bg1"/>
                </a:solidFill>
              </a:rPr>
              <a:t>Introduction</a:t>
            </a:r>
          </a:p>
          <a:p>
            <a:pPr lvl="1"/>
            <a:r>
              <a:rPr lang="en-US" dirty="0">
                <a:solidFill>
                  <a:schemeClr val="bg1"/>
                </a:solidFill>
              </a:rPr>
              <a:t>The need for GEP</a:t>
            </a:r>
          </a:p>
          <a:p>
            <a:pPr lvl="1"/>
            <a:r>
              <a:rPr lang="en-US" dirty="0">
                <a:solidFill>
                  <a:schemeClr val="bg1"/>
                </a:solidFill>
              </a:rPr>
              <a:t>GEP defined</a:t>
            </a:r>
          </a:p>
          <a:p>
            <a:pPr lvl="1"/>
            <a:r>
              <a:rPr lang="en-US" dirty="0">
                <a:solidFill>
                  <a:schemeClr val="bg1"/>
                </a:solidFill>
              </a:rPr>
              <a:t>Brief overview of data and methods to calculate GEP</a:t>
            </a:r>
          </a:p>
          <a:p>
            <a:r>
              <a:rPr lang="en-US" dirty="0">
                <a:solidFill>
                  <a:schemeClr val="bg1"/>
                </a:solidFill>
              </a:rPr>
              <a:t>Discussion</a:t>
            </a:r>
          </a:p>
          <a:p>
            <a:pPr lvl="1"/>
            <a:r>
              <a:rPr lang="en-US" dirty="0">
                <a:solidFill>
                  <a:schemeClr val="bg1"/>
                </a:solidFill>
              </a:rPr>
              <a:t>Summary of important findings</a:t>
            </a:r>
          </a:p>
          <a:p>
            <a:pPr lvl="1"/>
            <a:r>
              <a:rPr lang="en-US" dirty="0">
                <a:solidFill>
                  <a:schemeClr val="bg1"/>
                </a:solidFill>
              </a:rPr>
              <a:t>Relationship of GEP to SEEA CF and EA (and other efforts)</a:t>
            </a:r>
          </a:p>
          <a:p>
            <a:pPr lvl="1"/>
            <a:r>
              <a:rPr lang="en-US" dirty="0">
                <a:solidFill>
                  <a:schemeClr val="bg1"/>
                </a:solidFill>
              </a:rPr>
              <a:t>Applications of GEP to policy and decision-making</a:t>
            </a:r>
          </a:p>
          <a:p>
            <a:pPr lvl="1"/>
            <a:r>
              <a:rPr lang="en-US" dirty="0">
                <a:solidFill>
                  <a:schemeClr val="bg1"/>
                </a:solidFill>
              </a:rPr>
              <a:t>Important limitations/challenges</a:t>
            </a:r>
          </a:p>
          <a:p>
            <a:pPr lvl="1"/>
            <a:r>
              <a:rPr lang="en-US" dirty="0">
                <a:solidFill>
                  <a:schemeClr val="bg1"/>
                </a:solidFill>
              </a:rPr>
              <a:t>Concluding thoughts</a:t>
            </a:r>
          </a:p>
          <a:p>
            <a:r>
              <a:rPr lang="en-US" dirty="0">
                <a:solidFill>
                  <a:schemeClr val="bg1"/>
                </a:solidFill>
              </a:rPr>
              <a:t>Materials and methods (general)</a:t>
            </a:r>
          </a:p>
          <a:p>
            <a:r>
              <a:rPr lang="en-US" dirty="0">
                <a:solidFill>
                  <a:schemeClr val="bg1"/>
                </a:solidFill>
              </a:rPr>
              <a:t>Supplementary information (detailed)</a:t>
            </a:r>
          </a:p>
          <a:p>
            <a:pPr lvl="1"/>
            <a:endParaRPr lang="en-US" dirty="0">
              <a:solidFill>
                <a:schemeClr val="bg1"/>
              </a:solidFill>
            </a:endParaRPr>
          </a:p>
        </p:txBody>
      </p:sp>
    </p:spTree>
    <p:extLst>
      <p:ext uri="{BB962C8B-B14F-4D97-AF65-F5344CB8AC3E}">
        <p14:creationId xmlns:p14="http://schemas.microsoft.com/office/powerpoint/2010/main" val="20661841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9153EF-4EE1-1D23-5CB9-DCAD9349E747}"/>
              </a:ext>
            </a:extLst>
          </p:cNvPr>
          <p:cNvSpPr>
            <a:spLocks noGrp="1"/>
          </p:cNvSpPr>
          <p:nvPr>
            <p:ph type="title"/>
          </p:nvPr>
        </p:nvSpPr>
        <p:spPr/>
        <p:txBody>
          <a:bodyPr/>
          <a:lstStyle/>
          <a:p>
            <a:r>
              <a:rPr lang="en-US" dirty="0">
                <a:solidFill>
                  <a:schemeClr val="bg1"/>
                </a:solidFill>
              </a:rPr>
              <a:t>Challenges: Philosophical</a:t>
            </a:r>
          </a:p>
        </p:txBody>
      </p:sp>
      <p:sp>
        <p:nvSpPr>
          <p:cNvPr id="4" name="Content Placeholder 3">
            <a:extLst>
              <a:ext uri="{FF2B5EF4-FFF2-40B4-BE49-F238E27FC236}">
                <a16:creationId xmlns:a16="http://schemas.microsoft.com/office/drawing/2014/main" id="{4C09873E-BE66-698C-BC7C-5CEB17C3AC09}"/>
              </a:ext>
            </a:extLst>
          </p:cNvPr>
          <p:cNvSpPr>
            <a:spLocks noGrp="1"/>
          </p:cNvSpPr>
          <p:nvPr>
            <p:ph idx="1"/>
          </p:nvPr>
        </p:nvSpPr>
        <p:spPr/>
        <p:txBody>
          <a:bodyPr/>
          <a:lstStyle/>
          <a:p>
            <a:r>
              <a:rPr lang="en-US" dirty="0">
                <a:solidFill>
                  <a:schemeClr val="bg1"/>
                </a:solidFill>
              </a:rPr>
              <a:t>Putting a price tag on nature/Commodifying nature </a:t>
            </a:r>
          </a:p>
          <a:p>
            <a:pPr lvl="1"/>
            <a:r>
              <a:rPr lang="en-US" dirty="0">
                <a:solidFill>
                  <a:schemeClr val="bg1"/>
                </a:solidFill>
              </a:rPr>
              <a:t>Response: value of nature for people AND value of nature for nature</a:t>
            </a:r>
          </a:p>
          <a:p>
            <a:r>
              <a:rPr lang="en-US" dirty="0">
                <a:solidFill>
                  <a:schemeClr val="bg1"/>
                </a:solidFill>
              </a:rPr>
              <a:t>Nature is priceless</a:t>
            </a:r>
          </a:p>
          <a:p>
            <a:pPr lvl="1"/>
            <a:r>
              <a:rPr lang="en-US" dirty="0">
                <a:solidFill>
                  <a:schemeClr val="bg1"/>
                </a:solidFill>
              </a:rPr>
              <a:t>Response: yes AND currently nature has an effective price of zero  </a:t>
            </a:r>
          </a:p>
          <a:p>
            <a:endParaRPr lang="en-US" dirty="0"/>
          </a:p>
        </p:txBody>
      </p:sp>
    </p:spTree>
    <p:extLst>
      <p:ext uri="{BB962C8B-B14F-4D97-AF65-F5344CB8AC3E}">
        <p14:creationId xmlns:p14="http://schemas.microsoft.com/office/powerpoint/2010/main" val="209183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5984A-B413-5D6F-D85C-93081A7737E6}"/>
              </a:ext>
            </a:extLst>
          </p:cNvPr>
          <p:cNvSpPr>
            <a:spLocks noGrp="1"/>
          </p:cNvSpPr>
          <p:nvPr>
            <p:ph type="title"/>
          </p:nvPr>
        </p:nvSpPr>
        <p:spPr/>
        <p:txBody>
          <a:bodyPr/>
          <a:lstStyle/>
          <a:p>
            <a:r>
              <a:rPr lang="en-US" dirty="0">
                <a:solidFill>
                  <a:schemeClr val="bg1"/>
                </a:solidFill>
              </a:rPr>
              <a:t>Challenges: Practical</a:t>
            </a:r>
          </a:p>
        </p:txBody>
      </p:sp>
      <p:sp>
        <p:nvSpPr>
          <p:cNvPr id="3" name="Content Placeholder 2">
            <a:extLst>
              <a:ext uri="{FF2B5EF4-FFF2-40B4-BE49-F238E27FC236}">
                <a16:creationId xmlns:a16="http://schemas.microsoft.com/office/drawing/2014/main" id="{4DA57AFC-2820-31C7-AC35-472FE084B47A}"/>
              </a:ext>
            </a:extLst>
          </p:cNvPr>
          <p:cNvSpPr>
            <a:spLocks noGrp="1"/>
          </p:cNvSpPr>
          <p:nvPr>
            <p:ph idx="1"/>
          </p:nvPr>
        </p:nvSpPr>
        <p:spPr/>
        <p:txBody>
          <a:bodyPr/>
          <a:lstStyle/>
          <a:p>
            <a:r>
              <a:rPr lang="en-US" dirty="0">
                <a:solidFill>
                  <a:schemeClr val="bg1"/>
                </a:solidFill>
              </a:rPr>
              <a:t>Numerous</a:t>
            </a:r>
          </a:p>
          <a:p>
            <a:r>
              <a:rPr lang="en-US" dirty="0">
                <a:solidFill>
                  <a:schemeClr val="bg1"/>
                </a:solidFill>
              </a:rPr>
              <a:t>Globally available and consistent data</a:t>
            </a:r>
          </a:p>
          <a:p>
            <a:r>
              <a:rPr lang="en-US" dirty="0">
                <a:solidFill>
                  <a:schemeClr val="bg1"/>
                </a:solidFill>
              </a:rPr>
              <a:t>Non-market valuation</a:t>
            </a:r>
          </a:p>
          <a:p>
            <a:r>
              <a:rPr lang="en-US" dirty="0">
                <a:solidFill>
                  <a:schemeClr val="bg1"/>
                </a:solidFill>
              </a:rPr>
              <a:t>Ground-truthing/validation of ecosystem service models</a:t>
            </a:r>
          </a:p>
          <a:p>
            <a:r>
              <a:rPr lang="en-US" dirty="0">
                <a:solidFill>
                  <a:schemeClr val="bg1"/>
                </a:solidFill>
              </a:rPr>
              <a:t>Accounting for uncertainty</a:t>
            </a:r>
          </a:p>
        </p:txBody>
      </p:sp>
    </p:spTree>
    <p:extLst>
      <p:ext uri="{BB962C8B-B14F-4D97-AF65-F5344CB8AC3E}">
        <p14:creationId xmlns:p14="http://schemas.microsoft.com/office/powerpoint/2010/main" val="324909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009CD-3FF1-8F2E-DA12-A3C34097F836}"/>
              </a:ext>
            </a:extLst>
          </p:cNvPr>
          <p:cNvSpPr>
            <a:spLocks noGrp="1"/>
          </p:cNvSpPr>
          <p:nvPr>
            <p:ph type="title"/>
          </p:nvPr>
        </p:nvSpPr>
        <p:spPr/>
        <p:txBody>
          <a:bodyPr/>
          <a:lstStyle/>
          <a:p>
            <a:r>
              <a:rPr lang="en-US" dirty="0">
                <a:solidFill>
                  <a:schemeClr val="bg1"/>
                </a:solidFill>
              </a:rPr>
              <a:t>Challenges: incorporation for decision-making</a:t>
            </a:r>
          </a:p>
        </p:txBody>
      </p:sp>
      <p:sp>
        <p:nvSpPr>
          <p:cNvPr id="3" name="Content Placeholder 2">
            <a:extLst>
              <a:ext uri="{FF2B5EF4-FFF2-40B4-BE49-F238E27FC236}">
                <a16:creationId xmlns:a16="http://schemas.microsoft.com/office/drawing/2014/main" id="{4FD1993D-EC15-7513-CDDF-BE3CE2EC1088}"/>
              </a:ext>
            </a:extLst>
          </p:cNvPr>
          <p:cNvSpPr>
            <a:spLocks noGrp="1"/>
          </p:cNvSpPr>
          <p:nvPr>
            <p:ph idx="1"/>
          </p:nvPr>
        </p:nvSpPr>
        <p:spPr/>
        <p:txBody>
          <a:bodyPr>
            <a:normAutofit lnSpcReduction="10000"/>
          </a:bodyPr>
          <a:lstStyle/>
          <a:p>
            <a:r>
              <a:rPr lang="en-US" dirty="0">
                <a:solidFill>
                  <a:schemeClr val="bg1"/>
                </a:solidFill>
              </a:rPr>
              <a:t>Accounting is not decision-making (but can be input to decision-making)</a:t>
            </a:r>
          </a:p>
          <a:p>
            <a:r>
              <a:rPr lang="en-US" dirty="0">
                <a:solidFill>
                  <a:schemeClr val="bg1"/>
                </a:solidFill>
              </a:rPr>
              <a:t>Accounting is not benefit-cost analysis</a:t>
            </a:r>
          </a:p>
          <a:p>
            <a:r>
              <a:rPr lang="en-US" dirty="0">
                <a:solidFill>
                  <a:schemeClr val="bg1"/>
                </a:solidFill>
              </a:rPr>
              <a:t>Accounting is not welfare economics</a:t>
            </a:r>
          </a:p>
          <a:p>
            <a:r>
              <a:rPr lang="en-US" dirty="0">
                <a:solidFill>
                  <a:schemeClr val="bg1"/>
                </a:solidFill>
              </a:rPr>
              <a:t>Income vs. wealth</a:t>
            </a:r>
          </a:p>
          <a:p>
            <a:pPr lvl="1"/>
            <a:r>
              <a:rPr lang="en-US" dirty="0">
                <a:solidFill>
                  <a:schemeClr val="bg1"/>
                </a:solidFill>
              </a:rPr>
              <a:t>For sustainable development it is more important to have a measure of wealth</a:t>
            </a:r>
          </a:p>
          <a:p>
            <a:pPr lvl="1"/>
            <a:r>
              <a:rPr lang="en-US" dirty="0">
                <a:solidFill>
                  <a:schemeClr val="bg1"/>
                </a:solidFill>
              </a:rPr>
              <a:t>Income can be increased at the expense of wealth and long-term income. High rates of extraction, above replacement rate, can generate high current income but at the expense of long-term ability to generate income </a:t>
            </a:r>
          </a:p>
          <a:p>
            <a:pPr lvl="1">
              <a:spcAft>
                <a:spcPts val="1200"/>
              </a:spcAft>
            </a:pPr>
            <a:r>
              <a:rPr lang="en-US" dirty="0">
                <a:solidFill>
                  <a:schemeClr val="bg1"/>
                </a:solidFill>
              </a:rPr>
              <a:t>In addition to GEP, also important </a:t>
            </a:r>
            <a:r>
              <a:rPr lang="en-US" dirty="0"/>
              <a:t>to track changes in natural capital</a:t>
            </a:r>
          </a:p>
          <a:p>
            <a:endParaRPr lang="en-US" dirty="0"/>
          </a:p>
        </p:txBody>
      </p:sp>
    </p:spTree>
    <p:extLst>
      <p:ext uri="{BB962C8B-B14F-4D97-AF65-F5344CB8AC3E}">
        <p14:creationId xmlns:p14="http://schemas.microsoft.com/office/powerpoint/2010/main" val="330667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EDE4-DBB9-DDFE-63E5-38D3342E9AD6}"/>
              </a:ext>
            </a:extLst>
          </p:cNvPr>
          <p:cNvSpPr>
            <a:spLocks noGrp="1"/>
          </p:cNvSpPr>
          <p:nvPr>
            <p:ph type="title"/>
          </p:nvPr>
        </p:nvSpPr>
        <p:spPr/>
        <p:txBody>
          <a:bodyPr/>
          <a:lstStyle/>
          <a:p>
            <a:r>
              <a:rPr lang="en-US" dirty="0">
                <a:solidFill>
                  <a:schemeClr val="bg1"/>
                </a:solidFill>
              </a:rPr>
              <a:t>Final thoughts</a:t>
            </a:r>
          </a:p>
        </p:txBody>
      </p:sp>
      <p:sp>
        <p:nvSpPr>
          <p:cNvPr id="3" name="Content Placeholder 2"/>
          <p:cNvSpPr>
            <a:spLocks noGrp="1"/>
          </p:cNvSpPr>
          <p:nvPr>
            <p:ph idx="1"/>
          </p:nvPr>
        </p:nvSpPr>
        <p:spPr/>
        <p:txBody>
          <a:bodyPr/>
          <a:lstStyle/>
          <a:p>
            <a:pPr>
              <a:spcAft>
                <a:spcPts val="1200"/>
              </a:spcAft>
            </a:pPr>
            <a:r>
              <a:rPr lang="en-US" dirty="0">
                <a:solidFill>
                  <a:schemeClr val="bg1"/>
                </a:solidFill>
              </a:rPr>
              <a:t>The Great Depression in the 1930s led society to realize the urgent need for better macroeconomic performance metrics, such as GDP, to help guide economic policy</a:t>
            </a:r>
          </a:p>
          <a:p>
            <a:r>
              <a:rPr lang="en-US" dirty="0">
                <a:solidFill>
                  <a:schemeClr val="bg1"/>
                </a:solidFill>
              </a:rPr>
              <a:t>The current “Great Degradation” in natural capital should lead society to realize the urgent need for better metrics of ecosystem services and natural capital, such as GEP, to help guide sustainable development </a:t>
            </a:r>
          </a:p>
          <a:p>
            <a:endParaRPr lang="en-US" dirty="0"/>
          </a:p>
        </p:txBody>
      </p:sp>
    </p:spTree>
    <p:extLst>
      <p:ext uri="{BB962C8B-B14F-4D97-AF65-F5344CB8AC3E}">
        <p14:creationId xmlns:p14="http://schemas.microsoft.com/office/powerpoint/2010/main" val="293426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9B02A-0B75-4191-834F-B2B96A3B945C}"/>
              </a:ext>
            </a:extLst>
          </p:cNvPr>
          <p:cNvSpPr>
            <a:spLocks noGrp="1"/>
          </p:cNvSpPr>
          <p:nvPr>
            <p:ph type="title"/>
          </p:nvPr>
        </p:nvSpPr>
        <p:spPr/>
        <p:txBody>
          <a:bodyPr/>
          <a:lstStyle/>
          <a:p>
            <a:r>
              <a:rPr lang="en-US" dirty="0">
                <a:solidFill>
                  <a:schemeClr val="bg1"/>
                </a:solidFill>
              </a:rPr>
              <a:t>Outline of GEP paper</a:t>
            </a:r>
          </a:p>
        </p:txBody>
      </p:sp>
      <p:sp>
        <p:nvSpPr>
          <p:cNvPr id="3" name="Content Placeholder 2">
            <a:extLst>
              <a:ext uri="{FF2B5EF4-FFF2-40B4-BE49-F238E27FC236}">
                <a16:creationId xmlns:a16="http://schemas.microsoft.com/office/drawing/2014/main" id="{70A1E663-08CF-0788-AE8F-AA29CFCED3D0}"/>
              </a:ext>
            </a:extLst>
          </p:cNvPr>
          <p:cNvSpPr>
            <a:spLocks noGrp="1"/>
          </p:cNvSpPr>
          <p:nvPr>
            <p:ph idx="1"/>
          </p:nvPr>
        </p:nvSpPr>
        <p:spPr/>
        <p:txBody>
          <a:bodyPr>
            <a:normAutofit/>
          </a:bodyPr>
          <a:lstStyle/>
          <a:p>
            <a:r>
              <a:rPr lang="en-US" dirty="0">
                <a:solidFill>
                  <a:schemeClr val="bg1"/>
                </a:solidFill>
              </a:rPr>
              <a:t>Title: An Initial Calculation of Gross Ecosystem Product by Country </a:t>
            </a:r>
          </a:p>
          <a:p>
            <a:r>
              <a:rPr lang="en-US" dirty="0">
                <a:solidFill>
                  <a:schemeClr val="bg1"/>
                </a:solidFill>
              </a:rPr>
              <a:t>Introduction</a:t>
            </a:r>
          </a:p>
          <a:p>
            <a:pPr lvl="1"/>
            <a:r>
              <a:rPr lang="en-US" dirty="0">
                <a:solidFill>
                  <a:schemeClr val="bg1"/>
                </a:solidFill>
              </a:rPr>
              <a:t>The need for GEP</a:t>
            </a:r>
          </a:p>
          <a:p>
            <a:pPr lvl="1"/>
            <a:r>
              <a:rPr lang="en-US" dirty="0">
                <a:solidFill>
                  <a:schemeClr val="bg1"/>
                </a:solidFill>
              </a:rPr>
              <a:t>GEP defined</a:t>
            </a:r>
          </a:p>
          <a:p>
            <a:pPr lvl="1"/>
            <a:r>
              <a:rPr lang="en-US" dirty="0">
                <a:solidFill>
                  <a:schemeClr val="bg1"/>
                </a:solidFill>
              </a:rPr>
              <a:t>Brief overview of data and methods to calculate GEP</a:t>
            </a:r>
          </a:p>
          <a:p>
            <a:r>
              <a:rPr lang="en-US" dirty="0">
                <a:solidFill>
                  <a:schemeClr val="bg1"/>
                </a:solidFill>
              </a:rPr>
              <a:t>Results</a:t>
            </a:r>
          </a:p>
          <a:p>
            <a:pPr lvl="1"/>
            <a:r>
              <a:rPr lang="en-US" dirty="0">
                <a:solidFill>
                  <a:schemeClr val="bg1"/>
                </a:solidFill>
              </a:rPr>
              <a:t>Results by country</a:t>
            </a:r>
          </a:p>
          <a:p>
            <a:pPr lvl="1"/>
            <a:r>
              <a:rPr lang="en-US" dirty="0">
                <a:solidFill>
                  <a:schemeClr val="bg1"/>
                </a:solidFill>
              </a:rPr>
              <a:t>Results by ecosystem service</a:t>
            </a:r>
          </a:p>
          <a:p>
            <a:endParaRPr lang="en-US" dirty="0">
              <a:solidFill>
                <a:schemeClr val="bg1"/>
              </a:solidFill>
            </a:endParaRPr>
          </a:p>
        </p:txBody>
      </p:sp>
    </p:spTree>
    <p:extLst>
      <p:ext uri="{BB962C8B-B14F-4D97-AF65-F5344CB8AC3E}">
        <p14:creationId xmlns:p14="http://schemas.microsoft.com/office/powerpoint/2010/main" val="333718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4AF3D-954D-CD25-B742-F31A32EFEB3B}"/>
              </a:ext>
            </a:extLst>
          </p:cNvPr>
          <p:cNvSpPr>
            <a:spLocks noGrp="1"/>
          </p:cNvSpPr>
          <p:nvPr>
            <p:ph type="title"/>
          </p:nvPr>
        </p:nvSpPr>
        <p:spPr/>
        <p:txBody>
          <a:bodyPr/>
          <a:lstStyle/>
          <a:p>
            <a:r>
              <a:rPr lang="en-US" dirty="0">
                <a:solidFill>
                  <a:schemeClr val="bg1"/>
                </a:solidFill>
              </a:rPr>
              <a:t>Outline of the paper</a:t>
            </a:r>
          </a:p>
        </p:txBody>
      </p:sp>
      <p:sp>
        <p:nvSpPr>
          <p:cNvPr id="3" name="Content Placeholder 2">
            <a:extLst>
              <a:ext uri="{FF2B5EF4-FFF2-40B4-BE49-F238E27FC236}">
                <a16:creationId xmlns:a16="http://schemas.microsoft.com/office/drawing/2014/main" id="{7AD732E6-D08B-F8C2-76FD-7ADD83276D11}"/>
              </a:ext>
            </a:extLst>
          </p:cNvPr>
          <p:cNvSpPr>
            <a:spLocks noGrp="1"/>
          </p:cNvSpPr>
          <p:nvPr>
            <p:ph idx="1"/>
          </p:nvPr>
        </p:nvSpPr>
        <p:spPr/>
        <p:txBody>
          <a:bodyPr>
            <a:normAutofit lnSpcReduction="10000"/>
          </a:bodyPr>
          <a:lstStyle/>
          <a:p>
            <a:r>
              <a:rPr lang="en-US" dirty="0">
                <a:solidFill>
                  <a:schemeClr val="bg1"/>
                </a:solidFill>
              </a:rPr>
              <a:t>Discussion</a:t>
            </a:r>
          </a:p>
          <a:p>
            <a:pPr lvl="1"/>
            <a:r>
              <a:rPr lang="en-US" dirty="0">
                <a:solidFill>
                  <a:schemeClr val="bg1"/>
                </a:solidFill>
              </a:rPr>
              <a:t>Summary of important findings</a:t>
            </a:r>
          </a:p>
          <a:p>
            <a:pPr lvl="1"/>
            <a:r>
              <a:rPr lang="en-US" dirty="0">
                <a:solidFill>
                  <a:schemeClr val="bg1"/>
                </a:solidFill>
              </a:rPr>
              <a:t>Relationship of GEP to SEEA CF and EA (and other efforts)</a:t>
            </a:r>
          </a:p>
          <a:p>
            <a:pPr lvl="1"/>
            <a:r>
              <a:rPr lang="en-US" dirty="0">
                <a:solidFill>
                  <a:schemeClr val="bg1"/>
                </a:solidFill>
              </a:rPr>
              <a:t>Applications of GEP to policy and decision-making</a:t>
            </a:r>
          </a:p>
          <a:p>
            <a:pPr lvl="1"/>
            <a:r>
              <a:rPr lang="en-US" dirty="0">
                <a:solidFill>
                  <a:schemeClr val="bg1"/>
                </a:solidFill>
              </a:rPr>
              <a:t>Important limitations/challenges</a:t>
            </a:r>
          </a:p>
          <a:p>
            <a:pPr lvl="1"/>
            <a:r>
              <a:rPr lang="en-US" dirty="0">
                <a:solidFill>
                  <a:schemeClr val="bg1"/>
                </a:solidFill>
              </a:rPr>
              <a:t>Concluding thoughts</a:t>
            </a:r>
          </a:p>
          <a:p>
            <a:r>
              <a:rPr lang="en-US" dirty="0">
                <a:solidFill>
                  <a:schemeClr val="bg1"/>
                </a:solidFill>
              </a:rPr>
              <a:t>Materials and methods</a:t>
            </a:r>
          </a:p>
          <a:p>
            <a:pPr lvl="1"/>
            <a:r>
              <a:rPr lang="en-US" dirty="0">
                <a:solidFill>
                  <a:schemeClr val="bg1"/>
                </a:solidFill>
              </a:rPr>
              <a:t>General approach to calculation of ecosystem service values</a:t>
            </a:r>
          </a:p>
          <a:p>
            <a:r>
              <a:rPr lang="en-US" dirty="0">
                <a:solidFill>
                  <a:schemeClr val="bg1"/>
                </a:solidFill>
              </a:rPr>
              <a:t>Supplementary information</a:t>
            </a:r>
          </a:p>
          <a:p>
            <a:pPr lvl="1"/>
            <a:r>
              <a:rPr lang="en-US" dirty="0">
                <a:solidFill>
                  <a:schemeClr val="bg1"/>
                </a:solidFill>
              </a:rPr>
              <a:t>Detailed description of data and methods for how we calculate value for each service </a:t>
            </a:r>
          </a:p>
          <a:p>
            <a:endParaRPr lang="en-US" dirty="0"/>
          </a:p>
        </p:txBody>
      </p:sp>
    </p:spTree>
    <p:extLst>
      <p:ext uri="{BB962C8B-B14F-4D97-AF65-F5344CB8AC3E}">
        <p14:creationId xmlns:p14="http://schemas.microsoft.com/office/powerpoint/2010/main" val="100098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3CEC3E-1062-0735-C067-7DE5572D3394}"/>
              </a:ext>
            </a:extLst>
          </p:cNvPr>
          <p:cNvSpPr>
            <a:spLocks noGrp="1"/>
          </p:cNvSpPr>
          <p:nvPr>
            <p:ph type="title"/>
          </p:nvPr>
        </p:nvSpPr>
        <p:spPr/>
        <p:txBody>
          <a:bodyPr/>
          <a:lstStyle/>
          <a:p>
            <a:r>
              <a:rPr lang="en-US" dirty="0"/>
              <a:t>The need for GEP</a:t>
            </a:r>
          </a:p>
        </p:txBody>
      </p:sp>
      <p:sp>
        <p:nvSpPr>
          <p:cNvPr id="5" name="Text Placeholder 4">
            <a:extLst>
              <a:ext uri="{FF2B5EF4-FFF2-40B4-BE49-F238E27FC236}">
                <a16:creationId xmlns:a16="http://schemas.microsoft.com/office/drawing/2014/main" id="{3380CF40-4555-C01D-2CFB-3B0E8E05C87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1563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3F7AA83F-0E8F-E3A5-E0DF-3EF12F90B6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354" y="2017871"/>
            <a:ext cx="4722092" cy="1055526"/>
          </a:xfrm>
          <a:prstGeom prst="rect">
            <a:avLst/>
          </a:prstGeom>
        </p:spPr>
      </p:pic>
      <p:pic>
        <p:nvPicPr>
          <p:cNvPr id="14" name="Picture 13" descr="A picture containing outdoor, sky, factory, building&#10;&#10;Description automatically generated">
            <a:extLst>
              <a:ext uri="{FF2B5EF4-FFF2-40B4-BE49-F238E27FC236}">
                <a16:creationId xmlns:a16="http://schemas.microsoft.com/office/drawing/2014/main" id="{58D8E517-9EAB-6954-578D-294CD5D765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0527" y="3371031"/>
            <a:ext cx="4405746" cy="2981332"/>
          </a:xfrm>
          <a:prstGeom prst="rect">
            <a:avLst/>
          </a:prstGeom>
        </p:spPr>
      </p:pic>
      <p:sp>
        <p:nvSpPr>
          <p:cNvPr id="18" name="Title 17">
            <a:extLst>
              <a:ext uri="{FF2B5EF4-FFF2-40B4-BE49-F238E27FC236}">
                <a16:creationId xmlns:a16="http://schemas.microsoft.com/office/drawing/2014/main" id="{2E5B5AF2-3F28-43DF-4C36-316FCE487829}"/>
              </a:ext>
            </a:extLst>
          </p:cNvPr>
          <p:cNvSpPr>
            <a:spLocks noGrp="1"/>
          </p:cNvSpPr>
          <p:nvPr>
            <p:ph type="title"/>
          </p:nvPr>
        </p:nvSpPr>
        <p:spPr/>
        <p:txBody>
          <a:bodyPr>
            <a:normAutofit/>
          </a:bodyPr>
          <a:lstStyle/>
          <a:p>
            <a:r>
              <a:rPr lang="en-US" sz="4400" dirty="0"/>
              <a:t>Holocene institutions &amp; Holocene economy</a:t>
            </a:r>
            <a:br>
              <a:rPr lang="en-US" sz="4400" dirty="0"/>
            </a:br>
            <a:endParaRPr lang="en-US" dirty="0"/>
          </a:p>
        </p:txBody>
      </p:sp>
      <p:pic>
        <p:nvPicPr>
          <p:cNvPr id="20" name="Picture 19">
            <a:extLst>
              <a:ext uri="{FF2B5EF4-FFF2-40B4-BE49-F238E27FC236}">
                <a16:creationId xmlns:a16="http://schemas.microsoft.com/office/drawing/2014/main" id="{1A749971-9284-7257-7818-2FD428B85908}"/>
              </a:ext>
            </a:extLst>
          </p:cNvPr>
          <p:cNvPicPr>
            <a:picLocks noChangeAspect="1"/>
          </p:cNvPicPr>
          <p:nvPr/>
        </p:nvPicPr>
        <p:blipFill>
          <a:blip r:embed="rId4"/>
          <a:stretch>
            <a:fillRect/>
          </a:stretch>
        </p:blipFill>
        <p:spPr>
          <a:xfrm>
            <a:off x="6204671" y="2545634"/>
            <a:ext cx="5538578" cy="3259715"/>
          </a:xfrm>
          <a:prstGeom prst="rect">
            <a:avLst/>
          </a:prstGeom>
        </p:spPr>
      </p:pic>
      <p:sp>
        <p:nvSpPr>
          <p:cNvPr id="21" name="TextBox 20">
            <a:extLst>
              <a:ext uri="{FF2B5EF4-FFF2-40B4-BE49-F238E27FC236}">
                <a16:creationId xmlns:a16="http://schemas.microsoft.com/office/drawing/2014/main" id="{7E4DA05F-1EA5-FF10-7AE3-3EE7BBC6401E}"/>
              </a:ext>
            </a:extLst>
          </p:cNvPr>
          <p:cNvSpPr txBox="1"/>
          <p:nvPr/>
        </p:nvSpPr>
        <p:spPr>
          <a:xfrm>
            <a:off x="7174044" y="5938877"/>
            <a:ext cx="3599832" cy="553998"/>
          </a:xfrm>
          <a:prstGeom prst="rect">
            <a:avLst/>
          </a:prstGeom>
          <a:noFill/>
        </p:spPr>
        <p:txBody>
          <a:bodyPr wrap="none" rtlCol="0">
            <a:spAutoFit/>
          </a:bodyPr>
          <a:lstStyle/>
          <a:p>
            <a:r>
              <a:rPr lang="en-US" dirty="0"/>
              <a:t>Global GDP 1960-2020 (World Bank)</a:t>
            </a:r>
          </a:p>
          <a:p>
            <a:r>
              <a:rPr lang="en-US" sz="1200" dirty="0"/>
              <a:t>https://data.worldbank.org/indicator/NY.GDP.MKTP.CD</a:t>
            </a:r>
          </a:p>
        </p:txBody>
      </p:sp>
    </p:spTree>
    <p:extLst>
      <p:ext uri="{BB962C8B-B14F-4D97-AF65-F5344CB8AC3E}">
        <p14:creationId xmlns:p14="http://schemas.microsoft.com/office/powerpoint/2010/main" val="4035293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B522412A-EE6F-2009-C916-9C21ABC27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499" y="1563353"/>
            <a:ext cx="6272645" cy="4747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2">
            <a:extLst>
              <a:ext uri="{FF2B5EF4-FFF2-40B4-BE49-F238E27FC236}">
                <a16:creationId xmlns:a16="http://schemas.microsoft.com/office/drawing/2014/main" id="{CF0F9BFE-6066-9FA0-58B9-0054887428E1}"/>
              </a:ext>
            </a:extLst>
          </p:cNvPr>
          <p:cNvSpPr>
            <a:spLocks noGrp="1"/>
          </p:cNvSpPr>
          <p:nvPr>
            <p:ph type="title"/>
          </p:nvPr>
        </p:nvSpPr>
        <p:spPr/>
        <p:txBody>
          <a:bodyPr/>
          <a:lstStyle/>
          <a:p>
            <a:r>
              <a:rPr lang="en-US" dirty="0"/>
              <a:t>Anthropocene reality: new institutions and economics needed</a:t>
            </a:r>
          </a:p>
        </p:txBody>
      </p:sp>
      <p:pic>
        <p:nvPicPr>
          <p:cNvPr id="4" name="Picture 3" descr="Calendar&#10;&#10;Description automatically generated with medium confidence">
            <a:extLst>
              <a:ext uri="{FF2B5EF4-FFF2-40B4-BE49-F238E27FC236}">
                <a16:creationId xmlns:a16="http://schemas.microsoft.com/office/drawing/2014/main" id="{462945D1-C46F-E59B-7E33-D3DF158672FF}"/>
              </a:ext>
            </a:extLst>
          </p:cNvPr>
          <p:cNvPicPr>
            <a:picLocks noChangeAspect="1"/>
          </p:cNvPicPr>
          <p:nvPr/>
        </p:nvPicPr>
        <p:blipFill rotWithShape="1">
          <a:blip r:embed="rId3">
            <a:extLst>
              <a:ext uri="{28A0092B-C50C-407E-A947-70E740481C1C}">
                <a14:useLocalDpi xmlns:a14="http://schemas.microsoft.com/office/drawing/2010/main" val="0"/>
              </a:ext>
            </a:extLst>
          </a:blip>
          <a:srcRect t="5156"/>
          <a:stretch/>
        </p:blipFill>
        <p:spPr>
          <a:xfrm>
            <a:off x="7570354" y="1563354"/>
            <a:ext cx="3810000" cy="4751821"/>
          </a:xfrm>
          <a:prstGeom prst="rect">
            <a:avLst/>
          </a:prstGeom>
        </p:spPr>
      </p:pic>
      <p:sp>
        <p:nvSpPr>
          <p:cNvPr id="5" name="TextBox 4">
            <a:extLst>
              <a:ext uri="{FF2B5EF4-FFF2-40B4-BE49-F238E27FC236}">
                <a16:creationId xmlns:a16="http://schemas.microsoft.com/office/drawing/2014/main" id="{13D2E8D7-9F65-2CC8-39F2-B340A5F8F9A1}"/>
              </a:ext>
            </a:extLst>
          </p:cNvPr>
          <p:cNvSpPr txBox="1"/>
          <p:nvPr/>
        </p:nvSpPr>
        <p:spPr>
          <a:xfrm>
            <a:off x="4331855" y="6308209"/>
            <a:ext cx="2212529" cy="369332"/>
          </a:xfrm>
          <a:prstGeom prst="rect">
            <a:avLst/>
          </a:prstGeom>
          <a:noFill/>
        </p:spPr>
        <p:txBody>
          <a:bodyPr wrap="none" rtlCol="0">
            <a:spAutoFit/>
          </a:bodyPr>
          <a:lstStyle/>
          <a:p>
            <a:r>
              <a:rPr lang="en-US" dirty="0" err="1"/>
              <a:t>Rockström</a:t>
            </a:r>
            <a:r>
              <a:rPr lang="en-US" dirty="0"/>
              <a:t> et al. 2009</a:t>
            </a:r>
          </a:p>
        </p:txBody>
      </p:sp>
    </p:spTree>
    <p:extLst>
      <p:ext uri="{BB962C8B-B14F-4D97-AF65-F5344CB8AC3E}">
        <p14:creationId xmlns:p14="http://schemas.microsoft.com/office/powerpoint/2010/main" val="4432258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Default Design">
  <a:themeElements>
    <a:clrScheme name="">
      <a:dk1>
        <a:srgbClr val="FFFFFF"/>
      </a:dk1>
      <a:lt1>
        <a:srgbClr val="FFFFFF"/>
      </a:lt1>
      <a:dk2>
        <a:srgbClr val="FFFF00"/>
      </a:dk2>
      <a:lt2>
        <a:srgbClr val="000000"/>
      </a:lt2>
      <a:accent1>
        <a:srgbClr val="FF9900"/>
      </a:accent1>
      <a:accent2>
        <a:srgbClr val="00FFFF"/>
      </a:accent2>
      <a:accent3>
        <a:srgbClr val="FFFF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2849</TotalTime>
  <Words>2219</Words>
  <Application>Microsoft Office PowerPoint</Application>
  <PresentationFormat>Widescreen</PresentationFormat>
  <Paragraphs>457</Paragraphs>
  <Slides>48</Slides>
  <Notes>4</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48</vt:i4>
      </vt:variant>
    </vt:vector>
  </HeadingPairs>
  <TitlesOfParts>
    <vt:vector size="60" baseType="lpstr">
      <vt:lpstr>AdvOT88ac8687</vt:lpstr>
      <vt:lpstr>Aptos</vt:lpstr>
      <vt:lpstr>Arial</vt:lpstr>
      <vt:lpstr>Arial Rounded MT Bold</vt:lpstr>
      <vt:lpstr>Calibri</vt:lpstr>
      <vt:lpstr>Calibri Light</vt:lpstr>
      <vt:lpstr>Times New Roman</vt:lpstr>
      <vt:lpstr>Office Theme</vt:lpstr>
      <vt:lpstr>1_Office Theme</vt:lpstr>
      <vt:lpstr>4_Office Theme</vt:lpstr>
      <vt:lpstr>1_Default Design</vt:lpstr>
      <vt:lpstr>5_Office Theme</vt:lpstr>
      <vt:lpstr>PowerPoint Presentation</vt:lpstr>
      <vt:lpstr>PowerPoint Presentation</vt:lpstr>
      <vt:lpstr>NatCap TEEMs</vt:lpstr>
      <vt:lpstr>Goal of earth economy modeling </vt:lpstr>
      <vt:lpstr>Outline of GEP paper</vt:lpstr>
      <vt:lpstr>Outline of the paper</vt:lpstr>
      <vt:lpstr>The need for GEP</vt:lpstr>
      <vt:lpstr>Holocene institutions &amp; Holocene economy </vt:lpstr>
      <vt:lpstr>Anthropocene reality: new institutions and economics needed</vt:lpstr>
      <vt:lpstr>Moving beyond GDP </vt:lpstr>
      <vt:lpstr>Need for Gross Ecosystem Product (GEP) </vt:lpstr>
      <vt:lpstr>PowerPoint Presentation</vt:lpstr>
      <vt:lpstr>GEP defined</vt:lpstr>
      <vt:lpstr>GEP and GDP</vt:lpstr>
      <vt:lpstr>PowerPoint Presentation</vt:lpstr>
      <vt:lpstr>Overview of methods</vt:lpstr>
      <vt:lpstr>Measuring GEP’s</vt:lpstr>
      <vt:lpstr>Measuring GEP: “Easier” to measure ecosystem services</vt:lpstr>
      <vt:lpstr>Measuring GEP: Harder to measure ecosystem services </vt:lpstr>
      <vt:lpstr>1. Tracking the magnitude and condition of biophysical stocks of natural capital</vt:lpstr>
      <vt:lpstr>PowerPoint Presentation</vt:lpstr>
      <vt:lpstr>Global coverage of ecosystem services </vt:lpstr>
      <vt:lpstr>3. Pricing (valuing) ecosystem goods and service flows</vt:lpstr>
      <vt:lpstr>Aggregating services for GEP</vt:lpstr>
      <vt:lpstr>Results</vt:lpstr>
      <vt:lpstr>To be done….</vt:lpstr>
      <vt:lpstr>Example: GEP Accounting in Qinghai (2000 – 2015)</vt:lpstr>
      <vt:lpstr>Discussion</vt:lpstr>
      <vt:lpstr>Summary of important findings</vt:lpstr>
      <vt:lpstr>GEP and SEEA Ecosystem Accounting (2021)</vt:lpstr>
      <vt:lpstr>Application of GEP to policy and decision-making</vt:lpstr>
      <vt:lpstr>Important challenges and limitations: Philosophical</vt:lpstr>
      <vt:lpstr>Important challenges and limitations: Practical</vt:lpstr>
      <vt:lpstr>Important challenges and limitations: Incorporation for decision-making</vt:lpstr>
      <vt:lpstr>Concluding thought</vt:lpstr>
      <vt:lpstr>Several remaining questions</vt:lpstr>
      <vt:lpstr>Remaining questions</vt:lpstr>
      <vt:lpstr>Remaining questions</vt:lpstr>
      <vt:lpstr>Resolution</vt:lpstr>
      <vt:lpstr>Process on producing an initial draft</vt:lpstr>
      <vt:lpstr>For each ecosystem service</vt:lpstr>
      <vt:lpstr>For each ecosystem service</vt:lpstr>
      <vt:lpstr>Data and analysis protocols</vt:lpstr>
      <vt:lpstr>Writing sections of the paper</vt:lpstr>
      <vt:lpstr>Challenges: Philosophical</vt:lpstr>
      <vt:lpstr>Challenges: Practical</vt:lpstr>
      <vt:lpstr>Challenges: incorporation for decision-making</vt:lpstr>
      <vt:lpstr>Final thoughts</vt:lpstr>
    </vt:vector>
  </TitlesOfParts>
  <Company>University of Minnesota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Gross Ecosystem Product for Sustainable Development</dc:title>
  <dc:creator>Stephen Polasky</dc:creator>
  <cp:lastModifiedBy>Stephen Polasky</cp:lastModifiedBy>
  <cp:revision>131</cp:revision>
  <dcterms:created xsi:type="dcterms:W3CDTF">2018-03-19T01:53:02Z</dcterms:created>
  <dcterms:modified xsi:type="dcterms:W3CDTF">2025-01-13T22:23:48Z</dcterms:modified>
</cp:coreProperties>
</file>